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1" d="100"/>
          <a:sy n="71" d="100"/>
        </p:scale>
        <p:origin x="67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CCB8DE7C-A359-4AA8-BBB3-41180F1A70EA}" type="datetimeFigureOut">
              <a:rPr lang="ru-RU" smtClean="0"/>
              <a:t>09.03.2021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81E0AAD-314A-4605-B016-F25D6D3F2F69}" type="slidenum">
              <a:rPr lang="ru-RU" smtClean="0"/>
              <a:t>‹#›</a:t>
            </a:fld>
            <a:endParaRPr lang="ru-RU"/>
          </a:p>
        </p:txBody>
      </p:sp>
    </p:spTree>
    <p:extLst>
      <p:ext uri="{BB962C8B-B14F-4D97-AF65-F5344CB8AC3E}">
        <p14:creationId xmlns:p14="http://schemas.microsoft.com/office/powerpoint/2010/main" val="2027448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CB8DE7C-A359-4AA8-BBB3-41180F1A70EA}" type="datetimeFigureOut">
              <a:rPr lang="ru-RU" smtClean="0"/>
              <a:t>09.03.2021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81E0AAD-314A-4605-B016-F25D6D3F2F69}" type="slidenum">
              <a:rPr lang="ru-RU" smtClean="0"/>
              <a:t>‹#›</a:t>
            </a:fld>
            <a:endParaRPr lang="ru-RU"/>
          </a:p>
        </p:txBody>
      </p:sp>
    </p:spTree>
    <p:extLst>
      <p:ext uri="{BB962C8B-B14F-4D97-AF65-F5344CB8AC3E}">
        <p14:creationId xmlns:p14="http://schemas.microsoft.com/office/powerpoint/2010/main" val="2560071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CCB8DE7C-A359-4AA8-BBB3-41180F1A70EA}" type="datetimeFigureOut">
              <a:rPr lang="ru-RU" smtClean="0"/>
              <a:t>09.03.2021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81E0AAD-314A-4605-B016-F25D6D3F2F69}" type="slidenum">
              <a:rPr lang="ru-RU" smtClean="0"/>
              <a:t>‹#›</a:t>
            </a:fld>
            <a:endParaRPr lang="ru-RU"/>
          </a:p>
        </p:txBody>
      </p:sp>
    </p:spTree>
    <p:extLst>
      <p:ext uri="{BB962C8B-B14F-4D97-AF65-F5344CB8AC3E}">
        <p14:creationId xmlns:p14="http://schemas.microsoft.com/office/powerpoint/2010/main" val="31979557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CCB8DE7C-A359-4AA8-BBB3-41180F1A70EA}" type="datetimeFigureOut">
              <a:rPr lang="ru-RU" smtClean="0"/>
              <a:t>09.03.2021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81E0AAD-314A-4605-B016-F25D6D3F2F69}" type="slidenum">
              <a:rPr lang="ru-RU" smtClean="0"/>
              <a:t>‹#›</a:t>
            </a:fld>
            <a:endParaRPr lang="ru-RU"/>
          </a:p>
        </p:txBody>
      </p:sp>
    </p:spTree>
    <p:extLst>
      <p:ext uri="{BB962C8B-B14F-4D97-AF65-F5344CB8AC3E}">
        <p14:creationId xmlns:p14="http://schemas.microsoft.com/office/powerpoint/2010/main" val="8164896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CCB8DE7C-A359-4AA8-BBB3-41180F1A70EA}" type="datetimeFigureOut">
              <a:rPr lang="ru-RU" smtClean="0"/>
              <a:t>09.03.2021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181E0AAD-314A-4605-B016-F25D6D3F2F69}" type="slidenum">
              <a:rPr lang="ru-RU" smtClean="0"/>
              <a:t>‹#›</a:t>
            </a:fld>
            <a:endParaRPr lang="ru-RU"/>
          </a:p>
        </p:txBody>
      </p:sp>
    </p:spTree>
    <p:extLst>
      <p:ext uri="{BB962C8B-B14F-4D97-AF65-F5344CB8AC3E}">
        <p14:creationId xmlns:p14="http://schemas.microsoft.com/office/powerpoint/2010/main" val="1300833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CCB8DE7C-A359-4AA8-BBB3-41180F1A70EA}" type="datetimeFigureOut">
              <a:rPr lang="ru-RU" smtClean="0"/>
              <a:t>09.03.2021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181E0AAD-314A-4605-B016-F25D6D3F2F69}" type="slidenum">
              <a:rPr lang="ru-RU" smtClean="0"/>
              <a:t>‹#›</a:t>
            </a:fld>
            <a:endParaRPr lang="ru-RU"/>
          </a:p>
        </p:txBody>
      </p:sp>
    </p:spTree>
    <p:extLst>
      <p:ext uri="{BB962C8B-B14F-4D97-AF65-F5344CB8AC3E}">
        <p14:creationId xmlns:p14="http://schemas.microsoft.com/office/powerpoint/2010/main" val="3688184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CB8DE7C-A359-4AA8-BBB3-41180F1A70EA}" type="datetimeFigureOut">
              <a:rPr lang="ru-RU" smtClean="0"/>
              <a:t>09.03.2021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181E0AAD-314A-4605-B016-F25D6D3F2F69}" type="slidenum">
              <a:rPr lang="ru-RU" smtClean="0"/>
              <a:t>‹#›</a:t>
            </a:fld>
            <a:endParaRPr lang="ru-RU"/>
          </a:p>
        </p:txBody>
      </p:sp>
    </p:spTree>
    <p:extLst>
      <p:ext uri="{BB962C8B-B14F-4D97-AF65-F5344CB8AC3E}">
        <p14:creationId xmlns:p14="http://schemas.microsoft.com/office/powerpoint/2010/main" val="2295555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CCB8DE7C-A359-4AA8-BBB3-41180F1A70EA}" type="datetimeFigureOut">
              <a:rPr lang="ru-RU" smtClean="0"/>
              <a:t>09.03.2021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81E0AAD-314A-4605-B016-F25D6D3F2F69}" type="slidenum">
              <a:rPr lang="ru-RU" smtClean="0"/>
              <a:t>‹#›</a:t>
            </a:fld>
            <a:endParaRPr lang="ru-RU"/>
          </a:p>
        </p:txBody>
      </p:sp>
    </p:spTree>
    <p:extLst>
      <p:ext uri="{BB962C8B-B14F-4D97-AF65-F5344CB8AC3E}">
        <p14:creationId xmlns:p14="http://schemas.microsoft.com/office/powerpoint/2010/main" val="11543138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CCB8DE7C-A359-4AA8-BBB3-41180F1A70EA}" type="datetimeFigureOut">
              <a:rPr lang="ru-RU" smtClean="0"/>
              <a:t>09.03.2021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81E0AAD-314A-4605-B016-F25D6D3F2F69}" type="slidenum">
              <a:rPr lang="ru-RU" smtClean="0"/>
              <a:t>‹#›</a:t>
            </a:fld>
            <a:endParaRPr lang="ru-RU"/>
          </a:p>
        </p:txBody>
      </p:sp>
    </p:spTree>
    <p:extLst>
      <p:ext uri="{BB962C8B-B14F-4D97-AF65-F5344CB8AC3E}">
        <p14:creationId xmlns:p14="http://schemas.microsoft.com/office/powerpoint/2010/main" val="28902056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CB8DE7C-A359-4AA8-BBB3-41180F1A70EA}" type="datetimeFigureOut">
              <a:rPr lang="ru-RU" smtClean="0"/>
              <a:t>09.03.2021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81E0AAD-314A-4605-B016-F25D6D3F2F69}" type="slidenum">
              <a:rPr lang="ru-RU" smtClean="0"/>
              <a:t>‹#›</a:t>
            </a:fld>
            <a:endParaRPr lang="ru-RU"/>
          </a:p>
        </p:txBody>
      </p:sp>
    </p:spTree>
    <p:extLst>
      <p:ext uri="{BB962C8B-B14F-4D97-AF65-F5344CB8AC3E}">
        <p14:creationId xmlns:p14="http://schemas.microsoft.com/office/powerpoint/2010/main" val="8820460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CB8DE7C-A359-4AA8-BBB3-41180F1A70EA}" type="datetimeFigureOut">
              <a:rPr lang="ru-RU" smtClean="0"/>
              <a:t>09.03.2021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81E0AAD-314A-4605-B016-F25D6D3F2F69}" type="slidenum">
              <a:rPr lang="ru-RU" smtClean="0"/>
              <a:t>‹#›</a:t>
            </a:fld>
            <a:endParaRPr lang="ru-RU"/>
          </a:p>
        </p:txBody>
      </p:sp>
    </p:spTree>
    <p:extLst>
      <p:ext uri="{BB962C8B-B14F-4D97-AF65-F5344CB8AC3E}">
        <p14:creationId xmlns:p14="http://schemas.microsoft.com/office/powerpoint/2010/main" val="2280773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B8DE7C-A359-4AA8-BBB3-41180F1A70EA}" type="datetimeFigureOut">
              <a:rPr lang="ru-RU" smtClean="0"/>
              <a:t>09.03.2021</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1E0AAD-314A-4605-B016-F25D6D3F2F69}" type="slidenum">
              <a:rPr lang="ru-RU" smtClean="0"/>
              <a:t>‹#›</a:t>
            </a:fld>
            <a:endParaRPr lang="ru-RU"/>
          </a:p>
        </p:txBody>
      </p:sp>
    </p:spTree>
    <p:extLst>
      <p:ext uri="{BB962C8B-B14F-4D97-AF65-F5344CB8AC3E}">
        <p14:creationId xmlns:p14="http://schemas.microsoft.com/office/powerpoint/2010/main" val="12395048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37130" y="1250576"/>
            <a:ext cx="9964270" cy="1949824"/>
          </a:xfrm>
        </p:spPr>
        <p:txBody>
          <a:bodyPr>
            <a:normAutofit/>
          </a:bodyPr>
          <a:lstStyle/>
          <a:p>
            <a:r>
              <a:rPr lang="ru-RU" sz="4400" b="1">
                <a:latin typeface="Bookman Old Style" panose="02050604050505020204" pitchFamily="18" charset="0"/>
              </a:rPr>
              <a:t>Мемлекетт</a:t>
            </a:r>
            <a:r>
              <a:rPr lang="en-US" sz="4400" b="1">
                <a:latin typeface="Bookman Old Style" panose="02050604050505020204" pitchFamily="18" charset="0"/>
              </a:rPr>
              <a:t>i</a:t>
            </a:r>
            <a:r>
              <a:rPr lang="ru-RU" sz="4400" b="1">
                <a:latin typeface="Bookman Old Style" panose="02050604050505020204" pitchFamily="18" charset="0"/>
              </a:rPr>
              <a:t>к жер </a:t>
            </a:r>
            <a:r>
              <a:rPr lang="ru-RU" sz="4400" b="1">
                <a:latin typeface="Bookman Old Style" panose="02050604050505020204" pitchFamily="18" charset="0"/>
              </a:rPr>
              <a:t>кадастры </a:t>
            </a:r>
            <a:r>
              <a:rPr lang="kk-KZ" sz="4400" b="1" smtClean="0">
                <a:latin typeface="Bookman Old Style" panose="02050604050505020204" pitchFamily="18" charset="0"/>
              </a:rPr>
              <a:t>заңнамалық негіздері</a:t>
            </a:r>
            <a:endParaRPr lang="ru-RU" sz="4400" b="1">
              <a:latin typeface="Bookman Old Style" panose="02050604050505020204" pitchFamily="18" charset="0"/>
            </a:endParaRPr>
          </a:p>
        </p:txBody>
      </p:sp>
    </p:spTree>
    <p:extLst>
      <p:ext uri="{BB962C8B-B14F-4D97-AF65-F5344CB8AC3E}">
        <p14:creationId xmlns:p14="http://schemas.microsoft.com/office/powerpoint/2010/main" val="2200755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00953" y="605118"/>
            <a:ext cx="9964270" cy="4477871"/>
          </a:xfrm>
        </p:spPr>
        <p:txBody>
          <a:bodyPr>
            <a:normAutofit/>
          </a:bodyPr>
          <a:lstStyle/>
          <a:p>
            <a:pPr algn="just"/>
            <a:r>
              <a:rPr lang="ru-RU" sz="2800">
                <a:latin typeface="Bookman Old Style" panose="02050604050505020204" pitchFamily="18" charset="0"/>
              </a:rPr>
              <a:t>Мемлекетт</a:t>
            </a:r>
            <a:r>
              <a:rPr lang="en-US" sz="2800">
                <a:latin typeface="Bookman Old Style" panose="02050604050505020204" pitchFamily="18" charset="0"/>
              </a:rPr>
              <a:t>i</a:t>
            </a:r>
            <a:r>
              <a:rPr lang="ru-RU" sz="2800">
                <a:latin typeface="Bookman Old Style" panose="02050604050505020204" pitchFamily="18" charset="0"/>
              </a:rPr>
              <a:t>к жер кадастры Қазақстан Республикасы жер</a:t>
            </a:r>
            <a:r>
              <a:rPr lang="en-US" sz="2800">
                <a:latin typeface="Bookman Old Style" panose="02050604050505020204" pitchFamily="18" charset="0"/>
              </a:rPr>
              <a:t>i</a:t>
            </a:r>
            <a:r>
              <a:rPr lang="ru-RU" sz="2800">
                <a:latin typeface="Bookman Old Style" panose="02050604050505020204" pitchFamily="18" charset="0"/>
              </a:rPr>
              <a:t>н</a:t>
            </a:r>
            <a:r>
              <a:rPr lang="en-US" sz="2800">
                <a:latin typeface="Bookman Old Style" panose="02050604050505020204" pitchFamily="18" charset="0"/>
              </a:rPr>
              <a:t>i</a:t>
            </a:r>
            <a:r>
              <a:rPr lang="ru-RU" sz="2800">
                <a:latin typeface="Bookman Old Style" panose="02050604050505020204" pitchFamily="18" charset="0"/>
              </a:rPr>
              <a:t>ң табиғи және шаруашылық жағдайы, жер учаскелер</a:t>
            </a:r>
            <a:r>
              <a:rPr lang="en-US" sz="2800">
                <a:latin typeface="Bookman Old Style" panose="02050604050505020204" pitchFamily="18" charset="0"/>
              </a:rPr>
              <a:t>i</a:t>
            </a:r>
            <a:r>
              <a:rPr lang="ru-RU" sz="2800">
                <a:latin typeface="Bookman Old Style" panose="02050604050505020204" pitchFamily="18" charset="0"/>
              </a:rPr>
              <a:t>н</a:t>
            </a:r>
            <a:r>
              <a:rPr lang="en-US" sz="2800">
                <a:latin typeface="Bookman Old Style" panose="02050604050505020204" pitchFamily="18" charset="0"/>
              </a:rPr>
              <a:t>i</a:t>
            </a:r>
            <a:r>
              <a:rPr lang="ru-RU" sz="2800">
                <a:latin typeface="Bookman Old Style" panose="02050604050505020204" pitchFamily="18" charset="0"/>
              </a:rPr>
              <a:t>ң орналасқан жер</a:t>
            </a:r>
            <a:r>
              <a:rPr lang="en-US" sz="2800">
                <a:latin typeface="Bookman Old Style" panose="02050604050505020204" pitchFamily="18" charset="0"/>
              </a:rPr>
              <a:t>i, </a:t>
            </a:r>
            <a:r>
              <a:rPr lang="ru-RU" sz="2800">
                <a:latin typeface="Bookman Old Style" panose="02050604050505020204" pitchFamily="18" charset="0"/>
              </a:rPr>
              <a:t>нысаналы пайдаланылуы, мөлшер</a:t>
            </a:r>
            <a:r>
              <a:rPr lang="en-US" sz="2800">
                <a:latin typeface="Bookman Old Style" panose="02050604050505020204" pitchFamily="18" charset="0"/>
              </a:rPr>
              <a:t>i </a:t>
            </a:r>
            <a:r>
              <a:rPr lang="ru-RU" sz="2800">
                <a:latin typeface="Bookman Old Style" panose="02050604050505020204" pitchFamily="18" charset="0"/>
              </a:rPr>
              <a:t>мен шекарасы, олардың сапалық сипаттамасы туралы, жер пайдаланудың есепке алынуы мен жер учаскелер</a:t>
            </a:r>
            <a:r>
              <a:rPr lang="en-US" sz="2800">
                <a:latin typeface="Bookman Old Style" panose="02050604050505020204" pitchFamily="18" charset="0"/>
              </a:rPr>
              <a:t>i</a:t>
            </a:r>
            <a:r>
              <a:rPr lang="ru-RU" sz="2800">
                <a:latin typeface="Bookman Old Style" panose="02050604050505020204" pitchFamily="18" charset="0"/>
              </a:rPr>
              <a:t>н</a:t>
            </a:r>
            <a:r>
              <a:rPr lang="en-US" sz="2800">
                <a:latin typeface="Bookman Old Style" panose="02050604050505020204" pitchFamily="18" charset="0"/>
              </a:rPr>
              <a:t>i</a:t>
            </a:r>
            <a:r>
              <a:rPr lang="ru-RU" sz="2800">
                <a:latin typeface="Bookman Old Style" panose="02050604050505020204" pitchFamily="18" charset="0"/>
              </a:rPr>
              <a:t>ң кадастрлық құны туралы мәл</a:t>
            </a:r>
            <a:r>
              <a:rPr lang="en-US" sz="2800">
                <a:latin typeface="Bookman Old Style" panose="02050604050505020204" pitchFamily="18" charset="0"/>
              </a:rPr>
              <a:t>i</a:t>
            </a:r>
            <a:r>
              <a:rPr lang="ru-RU" sz="2800">
                <a:latin typeface="Bookman Old Style" panose="02050604050505020204" pitchFamily="18" charset="0"/>
              </a:rPr>
              <a:t>меттерд</a:t>
            </a:r>
            <a:r>
              <a:rPr lang="en-US" sz="2800">
                <a:latin typeface="Bookman Old Style" panose="02050604050505020204" pitchFamily="18" charset="0"/>
              </a:rPr>
              <a:t>i</a:t>
            </a:r>
            <a:r>
              <a:rPr lang="ru-RU" sz="2800">
                <a:latin typeface="Bookman Old Style" panose="02050604050505020204" pitchFamily="18" charset="0"/>
              </a:rPr>
              <a:t>ң, өзге де қажетт</a:t>
            </a:r>
            <a:r>
              <a:rPr lang="en-US" sz="2800">
                <a:latin typeface="Bookman Old Style" panose="02050604050505020204" pitchFamily="18" charset="0"/>
              </a:rPr>
              <a:t>i </a:t>
            </a:r>
            <a:r>
              <a:rPr lang="ru-RU" sz="2800">
                <a:latin typeface="Bookman Old Style" panose="02050604050505020204" pitchFamily="18" charset="0"/>
              </a:rPr>
              <a:t>мәл</a:t>
            </a:r>
            <a:r>
              <a:rPr lang="en-US" sz="2800">
                <a:latin typeface="Bookman Old Style" panose="02050604050505020204" pitchFamily="18" charset="0"/>
              </a:rPr>
              <a:t>i</a:t>
            </a:r>
            <a:r>
              <a:rPr lang="ru-RU" sz="2800">
                <a:latin typeface="Bookman Old Style" panose="02050604050505020204" pitchFamily="18" charset="0"/>
              </a:rPr>
              <a:t>меттерд</a:t>
            </a:r>
            <a:r>
              <a:rPr lang="en-US" sz="2800">
                <a:latin typeface="Bookman Old Style" panose="02050604050505020204" pitchFamily="18" charset="0"/>
              </a:rPr>
              <a:t>i</a:t>
            </a:r>
            <a:r>
              <a:rPr lang="ru-RU" sz="2800">
                <a:latin typeface="Bookman Old Style" panose="02050604050505020204" pitchFamily="18" charset="0"/>
              </a:rPr>
              <a:t>ң жүйес</a:t>
            </a:r>
            <a:r>
              <a:rPr lang="en-US" sz="2800">
                <a:latin typeface="Bookman Old Style" panose="02050604050505020204" pitchFamily="18" charset="0"/>
              </a:rPr>
              <a:t>i </a:t>
            </a:r>
            <a:r>
              <a:rPr lang="ru-RU" sz="2800">
                <a:latin typeface="Bookman Old Style" panose="02050604050505020204" pitchFamily="18" charset="0"/>
              </a:rPr>
              <a:t>болып табылады. Мемлекетт</a:t>
            </a:r>
            <a:r>
              <a:rPr lang="en-US" sz="2800">
                <a:latin typeface="Bookman Old Style" panose="02050604050505020204" pitchFamily="18" charset="0"/>
              </a:rPr>
              <a:t>i</a:t>
            </a:r>
            <a:r>
              <a:rPr lang="ru-RU" sz="2800">
                <a:latin typeface="Bookman Old Style" panose="02050604050505020204" pitchFamily="18" charset="0"/>
              </a:rPr>
              <a:t>к жер кадастрына жер учаскелер</a:t>
            </a:r>
            <a:r>
              <a:rPr lang="en-US" sz="2800">
                <a:latin typeface="Bookman Old Style" panose="02050604050505020204" pitchFamily="18" charset="0"/>
              </a:rPr>
              <a:t>i</a:t>
            </a:r>
            <a:r>
              <a:rPr lang="ru-RU" sz="2800">
                <a:latin typeface="Bookman Old Style" panose="02050604050505020204" pitchFamily="18" charset="0"/>
              </a:rPr>
              <a:t>не құқықты субъект</a:t>
            </a:r>
            <a:r>
              <a:rPr lang="en-US" sz="2800">
                <a:latin typeface="Bookman Old Style" panose="02050604050505020204" pitchFamily="18" charset="0"/>
              </a:rPr>
              <a:t>i</a:t>
            </a:r>
            <a:r>
              <a:rPr lang="ru-RU" sz="2800">
                <a:latin typeface="Bookman Old Style" panose="02050604050505020204" pitchFamily="18" charset="0"/>
              </a:rPr>
              <a:t>лер туралы ақпарат та енг</a:t>
            </a:r>
            <a:r>
              <a:rPr lang="en-US" sz="2800">
                <a:latin typeface="Bookman Old Style" panose="02050604050505020204" pitchFamily="18" charset="0"/>
              </a:rPr>
              <a:t>i</a:t>
            </a:r>
            <a:r>
              <a:rPr lang="ru-RU" sz="2800">
                <a:latin typeface="Bookman Old Style" panose="02050604050505020204" pitchFamily="18" charset="0"/>
              </a:rPr>
              <a:t>з</a:t>
            </a:r>
            <a:r>
              <a:rPr lang="en-US" sz="2800">
                <a:latin typeface="Bookman Old Style" panose="02050604050505020204" pitchFamily="18" charset="0"/>
              </a:rPr>
              <a:t>i</a:t>
            </a:r>
            <a:r>
              <a:rPr lang="ru-RU" sz="2800">
                <a:latin typeface="Bookman Old Style" panose="02050604050505020204" pitchFamily="18" charset="0"/>
              </a:rPr>
              <a:t>лед</a:t>
            </a:r>
            <a:r>
              <a:rPr lang="en-US" sz="2800">
                <a:latin typeface="Bookman Old Style" panose="02050604050505020204" pitchFamily="18" charset="0"/>
              </a:rPr>
              <a:t>i.</a:t>
            </a:r>
            <a:endParaRPr lang="ru-RU" sz="2800">
              <a:latin typeface="Bookman Old Style" panose="02050604050505020204" pitchFamily="18" charset="0"/>
            </a:endParaRPr>
          </a:p>
        </p:txBody>
      </p:sp>
    </p:spTree>
    <p:extLst>
      <p:ext uri="{BB962C8B-B14F-4D97-AF65-F5344CB8AC3E}">
        <p14:creationId xmlns:p14="http://schemas.microsoft.com/office/powerpoint/2010/main" val="3385350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26140" y="1075765"/>
            <a:ext cx="10408023" cy="4477871"/>
          </a:xfrm>
        </p:spPr>
        <p:txBody>
          <a:bodyPr>
            <a:normAutofit/>
          </a:bodyPr>
          <a:lstStyle/>
          <a:p>
            <a:pPr algn="just"/>
            <a:r>
              <a:rPr lang="ru-RU"/>
              <a:t> </a:t>
            </a:r>
            <a:r>
              <a:rPr lang="ru-RU" sz="3100">
                <a:latin typeface="Bookman Old Style" panose="02050604050505020204" pitchFamily="18" charset="0"/>
              </a:rPr>
              <a:t> Жер кадастрының құрамдас бөл</a:t>
            </a:r>
            <a:r>
              <a:rPr lang="en-US" sz="3100">
                <a:latin typeface="Bookman Old Style" panose="02050604050505020204" pitchFamily="18" charset="0"/>
              </a:rPr>
              <a:t>i</a:t>
            </a:r>
            <a:r>
              <a:rPr lang="ru-RU" sz="3100">
                <a:latin typeface="Bookman Old Style" panose="02050604050505020204" pitchFamily="18" charset="0"/>
              </a:rPr>
              <a:t>г</a:t>
            </a:r>
            <a:r>
              <a:rPr lang="en-US" sz="3100">
                <a:latin typeface="Bookman Old Style" panose="02050604050505020204" pitchFamily="18" charset="0"/>
              </a:rPr>
              <a:t>i </a:t>
            </a:r>
            <a:r>
              <a:rPr lang="ru-RU" sz="3100">
                <a:latin typeface="Bookman Old Style" panose="02050604050505020204" pitchFamily="18" charset="0"/>
              </a:rPr>
              <a:t>суармалы жер учаскелер</a:t>
            </a:r>
            <a:r>
              <a:rPr lang="en-US" sz="3100">
                <a:latin typeface="Bookman Old Style" panose="02050604050505020204" pitchFamily="18" charset="0"/>
              </a:rPr>
              <a:t>i</a:t>
            </a:r>
            <a:r>
              <a:rPr lang="ru-RU" sz="3100">
                <a:latin typeface="Bookman Old Style" panose="02050604050505020204" pitchFamily="18" charset="0"/>
              </a:rPr>
              <a:t>н</a:t>
            </a:r>
            <a:r>
              <a:rPr lang="en-US" sz="3100">
                <a:latin typeface="Bookman Old Style" panose="02050604050505020204" pitchFamily="18" charset="0"/>
              </a:rPr>
              <a:t>i</a:t>
            </a:r>
            <a:r>
              <a:rPr lang="ru-RU" sz="3100">
                <a:latin typeface="Bookman Old Style" panose="02050604050505020204" pitchFamily="18" charset="0"/>
              </a:rPr>
              <a:t>ң мелиорациялық жай-күй</a:t>
            </a:r>
            <a:r>
              <a:rPr lang="en-US" sz="3100">
                <a:latin typeface="Bookman Old Style" panose="02050604050505020204" pitchFamily="18" charset="0"/>
              </a:rPr>
              <a:t>i, </a:t>
            </a:r>
            <a:r>
              <a:rPr lang="ru-RU" sz="3100">
                <a:latin typeface="Bookman Old Style" panose="02050604050505020204" pitchFamily="18" charset="0"/>
              </a:rPr>
              <a:t>олардың табиғи және ирригациялық-шаруашылық жағдайлары бойынша сапалық сипаттамаларын бағалау туралы, оларды пайдаланудың есеб</a:t>
            </a:r>
            <a:r>
              <a:rPr lang="en-US" sz="3100">
                <a:latin typeface="Bookman Old Style" panose="02050604050505020204" pitchFamily="18" charset="0"/>
              </a:rPr>
              <a:t>i </a:t>
            </a:r>
            <a:r>
              <a:rPr lang="ru-RU" sz="3100">
                <a:latin typeface="Bookman Old Style" panose="02050604050505020204" pitchFamily="18" charset="0"/>
              </a:rPr>
              <a:t>туралы мәл</a:t>
            </a:r>
            <a:r>
              <a:rPr lang="en-US" sz="3100">
                <a:latin typeface="Bookman Old Style" panose="02050604050505020204" pitchFamily="18" charset="0"/>
              </a:rPr>
              <a:t>i</a:t>
            </a:r>
            <a:r>
              <a:rPr lang="ru-RU" sz="3100">
                <a:latin typeface="Bookman Old Style" panose="02050604050505020204" pitchFamily="18" charset="0"/>
              </a:rPr>
              <a:t>меттер жүйес</a:t>
            </a:r>
            <a:r>
              <a:rPr lang="en-US" sz="3100">
                <a:latin typeface="Bookman Old Style" panose="02050604050505020204" pitchFamily="18" charset="0"/>
              </a:rPr>
              <a:t>i</a:t>
            </a:r>
            <a:r>
              <a:rPr lang="ru-RU" sz="3100">
                <a:latin typeface="Bookman Old Style" panose="02050604050505020204" pitchFamily="18" charset="0"/>
              </a:rPr>
              <a:t>н құрайтын суармалы жерд</a:t>
            </a:r>
            <a:r>
              <a:rPr lang="en-US" sz="3100">
                <a:latin typeface="Bookman Old Style" panose="02050604050505020204" pitchFamily="18" charset="0"/>
              </a:rPr>
              <a:t>i</a:t>
            </a:r>
            <a:r>
              <a:rPr lang="ru-RU" sz="3100">
                <a:latin typeface="Bookman Old Style" panose="02050604050505020204" pitchFamily="18" charset="0"/>
              </a:rPr>
              <a:t>ң мелиорациялық кадастры болып табылады.</a:t>
            </a:r>
          </a:p>
        </p:txBody>
      </p:sp>
    </p:spTree>
    <p:extLst>
      <p:ext uri="{BB962C8B-B14F-4D97-AF65-F5344CB8AC3E}">
        <p14:creationId xmlns:p14="http://schemas.microsoft.com/office/powerpoint/2010/main" val="5834713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26140" y="1075765"/>
            <a:ext cx="10569389" cy="5177117"/>
          </a:xfrm>
        </p:spPr>
        <p:txBody>
          <a:bodyPr>
            <a:normAutofit fontScale="90000"/>
          </a:bodyPr>
          <a:lstStyle/>
          <a:p>
            <a:pPr algn="just" fontAlgn="base"/>
            <a:r>
              <a:rPr lang="ru-RU"/>
              <a:t> </a:t>
            </a:r>
            <a:r>
              <a:rPr lang="ru-RU"/>
              <a:t> </a:t>
            </a:r>
            <a:r>
              <a:rPr lang="ru-RU" sz="3100">
                <a:latin typeface="Bookman Old Style" panose="02050604050505020204" pitchFamily="18" charset="0"/>
              </a:rPr>
              <a:t>Қазақстан Республикасында жер кадастрын жүргізуді ұйымдастыруды орталық уәкілетті орган жүзеге асырады.</a:t>
            </a:r>
            <a:r>
              <a:rPr lang="ru-RU" sz="3100">
                <a:latin typeface="Bookman Old Style" panose="02050604050505020204" pitchFamily="18" charset="0"/>
              </a:rPr>
              <a:t/>
            </a:r>
            <a:br>
              <a:rPr lang="ru-RU" sz="3100">
                <a:latin typeface="Bookman Old Style" panose="02050604050505020204" pitchFamily="18" charset="0"/>
              </a:rPr>
            </a:br>
            <a:r>
              <a:rPr lang="ru-RU" sz="3100" smtClean="0">
                <a:latin typeface="Bookman Old Style" panose="02050604050505020204" pitchFamily="18" charset="0"/>
              </a:rPr>
              <a:t>	</a:t>
            </a:r>
            <a:r>
              <a:rPr lang="ru-RU" sz="3100" smtClean="0">
                <a:latin typeface="Bookman Old Style" panose="02050604050505020204" pitchFamily="18" charset="0"/>
              </a:rPr>
              <a:t>Қазақстан </a:t>
            </a:r>
            <a:r>
              <a:rPr lang="ru-RU" sz="3100">
                <a:latin typeface="Bookman Old Style" panose="02050604050505020204" pitchFamily="18" charset="0"/>
              </a:rPr>
              <a:t>Республикасының мемлекеттік жер кадастры (республиканың, облыстардың, республикалық маңызы бар қаланың, астананың, аудандардың, облыстық маңызы бар қалалардың жер кадастры) Қазақстан Республикасының мемлекеттік кадастрлар жүйесінің құрамдас бөлігі болып табылады және Қазақстан Республикасының бүкіл аумағында бірыңғай жүйе бойынша жүргізіледі.</a:t>
            </a:r>
            <a:r>
              <a:rPr lang="ru-RU"/>
              <a:t/>
            </a:r>
            <a:br>
              <a:rPr lang="ru-RU"/>
            </a:br>
            <a:endParaRPr lang="ru-RU" sz="3100">
              <a:latin typeface="Bookman Old Style" panose="02050604050505020204" pitchFamily="18" charset="0"/>
            </a:endParaRPr>
          </a:p>
        </p:txBody>
      </p:sp>
    </p:spTree>
    <p:extLst>
      <p:ext uri="{BB962C8B-B14F-4D97-AF65-F5344CB8AC3E}">
        <p14:creationId xmlns:p14="http://schemas.microsoft.com/office/powerpoint/2010/main" val="2554829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26140" y="1075765"/>
            <a:ext cx="10569389" cy="5177117"/>
          </a:xfrm>
        </p:spPr>
        <p:txBody>
          <a:bodyPr>
            <a:normAutofit fontScale="90000"/>
          </a:bodyPr>
          <a:lstStyle/>
          <a:p>
            <a:pPr algn="just" fontAlgn="base"/>
            <a:r>
              <a:rPr lang="ru-RU" sz="3100">
                <a:latin typeface="Bookman Old Style" panose="02050604050505020204" pitchFamily="18" charset="0"/>
              </a:rPr>
              <a:t> </a:t>
            </a:r>
            <a:r>
              <a:rPr lang="ru-RU" sz="3100">
                <a:latin typeface="Bookman Old Style" panose="02050604050505020204" pitchFamily="18" charset="0"/>
              </a:rPr>
              <a:t> Қазақстан Республикасының мемлекеттік жер кадастрын жүргізу жөніндегі қызмет мемлекеттік монополияға жатады және оны Мемлекеттік корпорация жүзеге асырады.</a:t>
            </a:r>
            <a:br>
              <a:rPr lang="ru-RU" sz="3100">
                <a:latin typeface="Bookman Old Style" panose="02050604050505020204" pitchFamily="18" charset="0"/>
              </a:rPr>
            </a:br>
            <a:r>
              <a:rPr lang="ru-RU" sz="3100">
                <a:latin typeface="Bookman Old Style" panose="02050604050505020204" pitchFamily="18" charset="0"/>
              </a:rPr>
              <a:t>      Мемлекеттік корпорация өндіретін және (немесе) өткізетін тауарларға (жұмыстарға, көрсетілетін қызметтерге) бағаларды орталық уәкілетті органмен және монополияға қарсы органмен келісу бойынша орталық мемлекеттік органдар арасынан Қазақстан Республикасы Үкіметінің шешімімен айқындалатын уәкілетті орган белгілейді.</a:t>
            </a:r>
            <a:r>
              <a:rPr lang="ru-RU"/>
              <a:t/>
            </a:r>
            <a:br>
              <a:rPr lang="ru-RU"/>
            </a:br>
            <a:endParaRPr lang="ru-RU" sz="3100">
              <a:latin typeface="Bookman Old Style" panose="02050604050505020204" pitchFamily="18" charset="0"/>
            </a:endParaRPr>
          </a:p>
        </p:txBody>
      </p:sp>
    </p:spTree>
    <p:extLst>
      <p:ext uri="{BB962C8B-B14F-4D97-AF65-F5344CB8AC3E}">
        <p14:creationId xmlns:p14="http://schemas.microsoft.com/office/powerpoint/2010/main" val="2285322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26141" y="1075765"/>
            <a:ext cx="10327342" cy="5177117"/>
          </a:xfrm>
        </p:spPr>
        <p:txBody>
          <a:bodyPr>
            <a:normAutofit fontScale="90000"/>
          </a:bodyPr>
          <a:lstStyle/>
          <a:p>
            <a:pPr algn="just" fontAlgn="base"/>
            <a:r>
              <a:rPr lang="ru-RU" sz="3100">
                <a:latin typeface="Bookman Old Style" panose="02050604050505020204" pitchFamily="18" charset="0"/>
              </a:rPr>
              <a:t>  </a:t>
            </a:r>
            <a:r>
              <a:rPr lang="ru-RU" sz="3100" smtClean="0">
                <a:latin typeface="Bookman Old Style" panose="02050604050505020204" pitchFamily="18" charset="0"/>
              </a:rPr>
              <a:t>Мемлекетт</a:t>
            </a:r>
            <a:r>
              <a:rPr lang="en-US" sz="3100">
                <a:latin typeface="Bookman Old Style" panose="02050604050505020204" pitchFamily="18" charset="0"/>
              </a:rPr>
              <a:t>i</a:t>
            </a:r>
            <a:r>
              <a:rPr lang="ru-RU" sz="3100">
                <a:latin typeface="Bookman Old Style" panose="02050604050505020204" pitchFamily="18" charset="0"/>
              </a:rPr>
              <a:t>к жер кадастрының мәл</a:t>
            </a:r>
            <a:r>
              <a:rPr lang="en-US" sz="3100">
                <a:latin typeface="Bookman Old Style" panose="02050604050505020204" pitchFamily="18" charset="0"/>
              </a:rPr>
              <a:t>i</a:t>
            </a:r>
            <a:r>
              <a:rPr lang="ru-RU" sz="3100">
                <a:latin typeface="Bookman Old Style" panose="02050604050505020204" pitchFamily="18" charset="0"/>
              </a:rPr>
              <a:t>меттер</a:t>
            </a:r>
            <a:r>
              <a:rPr lang="en-US" sz="3100">
                <a:latin typeface="Bookman Old Style" panose="02050604050505020204" pitchFamily="18" charset="0"/>
              </a:rPr>
              <a:t>i </a:t>
            </a:r>
            <a:r>
              <a:rPr lang="ru-RU" sz="3100">
                <a:latin typeface="Bookman Old Style" panose="02050604050505020204" pitchFamily="18" charset="0"/>
              </a:rPr>
              <a:t>мемлекетт</a:t>
            </a:r>
            <a:r>
              <a:rPr lang="en-US" sz="3100">
                <a:latin typeface="Bookman Old Style" panose="02050604050505020204" pitchFamily="18" charset="0"/>
              </a:rPr>
              <a:t>i</a:t>
            </a:r>
            <a:r>
              <a:rPr lang="ru-RU" sz="3100">
                <a:latin typeface="Bookman Old Style" panose="02050604050505020204" pitchFamily="18" charset="0"/>
              </a:rPr>
              <a:t>к ақпараттық </a:t>
            </a:r>
            <a:r>
              <a:rPr lang="en-US" sz="3100">
                <a:latin typeface="Bookman Old Style" panose="02050604050505020204" pitchFamily="18" charset="0"/>
              </a:rPr>
              <a:t>pec</a:t>
            </a:r>
            <a:r>
              <a:rPr lang="ru-RU" sz="3100">
                <a:latin typeface="Bookman Old Style" panose="02050604050505020204" pitchFamily="18" charset="0"/>
              </a:rPr>
              <a:t>у</a:t>
            </a:r>
            <a:r>
              <a:rPr lang="en-US" sz="3100">
                <a:latin typeface="Bookman Old Style" panose="02050604050505020204" pitchFamily="18" charset="0"/>
              </a:rPr>
              <a:t>pc </a:t>
            </a:r>
            <a:r>
              <a:rPr lang="ru-RU" sz="3100">
                <a:latin typeface="Bookman Old Style" panose="02050604050505020204" pitchFamily="18" charset="0"/>
              </a:rPr>
              <a:t>болып табылады.</a:t>
            </a:r>
            <a:br>
              <a:rPr lang="ru-RU" sz="3100">
                <a:latin typeface="Bookman Old Style" panose="02050604050505020204" pitchFamily="18" charset="0"/>
              </a:rPr>
            </a:br>
            <a:r>
              <a:rPr lang="ru-RU" sz="3100">
                <a:latin typeface="Bookman Old Style" panose="02050604050505020204" pitchFamily="18" charset="0"/>
              </a:rPr>
              <a:t> </a:t>
            </a:r>
            <a:r>
              <a:rPr lang="ru-RU" sz="3100" smtClean="0">
                <a:latin typeface="Bookman Old Style" panose="02050604050505020204" pitchFamily="18" charset="0"/>
              </a:rPr>
              <a:t>Мемлекеттік </a:t>
            </a:r>
            <a:r>
              <a:rPr lang="ru-RU" sz="3100">
                <a:latin typeface="Bookman Old Style" panose="02050604050505020204" pitchFamily="18" charset="0"/>
              </a:rPr>
              <a:t>жер кадастрының мәліметтерін қалыптастыру топографиялық-геодезиялық, аэроғарыштық, картографиялық, жерге орналастыру жұмыстарын, топырақ зерттеу, геоботаникалық зерттеулер мен іздестірулер, жер мониторингі бойынша жұмыстарды, жерді сандық және сапалық есепке алуды жүргізумен, нақты жер учаскесіне жер-кадастр ісін жасаумен, жер-кадастр карталары мен жер учаскесіне сәйкестендіру құжаты дайындаумен қамтамасыз етіледі.</a:t>
            </a:r>
            <a:r>
              <a:rPr lang="ru-RU"/>
              <a:t/>
            </a:r>
            <a:br>
              <a:rPr lang="ru-RU"/>
            </a:br>
            <a:endParaRPr lang="ru-RU" sz="3100">
              <a:latin typeface="Bookman Old Style" panose="02050604050505020204" pitchFamily="18" charset="0"/>
            </a:endParaRPr>
          </a:p>
        </p:txBody>
      </p:sp>
    </p:spTree>
    <p:extLst>
      <p:ext uri="{BB962C8B-B14F-4D97-AF65-F5344CB8AC3E}">
        <p14:creationId xmlns:p14="http://schemas.microsoft.com/office/powerpoint/2010/main" val="196915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20270" y="927847"/>
            <a:ext cx="10636624" cy="4827494"/>
          </a:xfrm>
        </p:spPr>
        <p:txBody>
          <a:bodyPr>
            <a:normAutofit fontScale="90000"/>
          </a:bodyPr>
          <a:lstStyle/>
          <a:p>
            <a:pPr algn="just" fontAlgn="base"/>
            <a:r>
              <a:rPr lang="ru-RU" sz="3100">
                <a:latin typeface="Bookman Old Style" panose="02050604050505020204" pitchFamily="18" charset="0"/>
              </a:rPr>
              <a:t> </a:t>
            </a:r>
            <a:r>
              <a:rPr lang="ru-RU" sz="3100">
                <a:latin typeface="Bookman Old Style" panose="02050604050505020204" pitchFamily="18" charset="0"/>
              </a:rPr>
              <a:t> Мемлекетт</a:t>
            </a:r>
            <a:r>
              <a:rPr lang="en-US" sz="3100">
                <a:latin typeface="Bookman Old Style" panose="02050604050505020204" pitchFamily="18" charset="0"/>
              </a:rPr>
              <a:t>i</a:t>
            </a:r>
            <a:r>
              <a:rPr lang="ru-RU" sz="3100">
                <a:latin typeface="Bookman Old Style" panose="02050604050505020204" pitchFamily="18" charset="0"/>
              </a:rPr>
              <a:t>к жер кадастрының деректер</a:t>
            </a:r>
            <a:r>
              <a:rPr lang="en-US" sz="3100">
                <a:latin typeface="Bookman Old Style" panose="02050604050505020204" pitchFamily="18" charset="0"/>
              </a:rPr>
              <a:t>i </a:t>
            </a:r>
            <a:r>
              <a:rPr lang="ru-RU" sz="3100">
                <a:latin typeface="Bookman Old Style" panose="02050604050505020204" pitchFamily="18" charset="0"/>
              </a:rPr>
              <a:t>жерд</a:t>
            </a:r>
            <a:r>
              <a:rPr lang="en-US" sz="3100">
                <a:latin typeface="Bookman Old Style" panose="02050604050505020204" pitchFamily="18" charset="0"/>
              </a:rPr>
              <a:t>i </a:t>
            </a:r>
            <a:r>
              <a:rPr lang="ru-RU" sz="3100">
                <a:latin typeface="Bookman Old Style" panose="02050604050505020204" pitchFamily="18" charset="0"/>
              </a:rPr>
              <a:t>пайдалану мен қорғауды жоспарлау кез</a:t>
            </a:r>
            <a:r>
              <a:rPr lang="en-US" sz="3100">
                <a:latin typeface="Bookman Old Style" panose="02050604050505020204" pitchFamily="18" charset="0"/>
              </a:rPr>
              <a:t>i</a:t>
            </a:r>
            <a:r>
              <a:rPr lang="ru-RU" sz="3100">
                <a:latin typeface="Bookman Old Style" panose="02050604050505020204" pitchFamily="18" charset="0"/>
              </a:rPr>
              <a:t>нде, жерге орналастыруды жүрг</a:t>
            </a:r>
            <a:r>
              <a:rPr lang="en-US" sz="3100">
                <a:latin typeface="Bookman Old Style" panose="02050604050505020204" pitchFamily="18" charset="0"/>
              </a:rPr>
              <a:t>i</a:t>
            </a:r>
            <a:r>
              <a:rPr lang="ru-RU" sz="3100">
                <a:latin typeface="Bookman Old Style" panose="02050604050505020204" pitchFamily="18" charset="0"/>
              </a:rPr>
              <a:t>зу, шаруашылық қызметт</a:t>
            </a:r>
            <a:r>
              <a:rPr lang="en-US" sz="3100">
                <a:latin typeface="Bookman Old Style" panose="02050604050505020204" pitchFamily="18" charset="0"/>
              </a:rPr>
              <a:t>i </a:t>
            </a:r>
            <a:r>
              <a:rPr lang="ru-RU" sz="3100">
                <a:latin typeface="Bookman Old Style" panose="02050604050505020204" pitchFamily="18" charset="0"/>
              </a:rPr>
              <a:t>бағалау және жерд</a:t>
            </a:r>
            <a:r>
              <a:rPr lang="en-US" sz="3100">
                <a:latin typeface="Bookman Old Style" panose="02050604050505020204" pitchFamily="18" charset="0"/>
              </a:rPr>
              <a:t>i </a:t>
            </a:r>
            <a:r>
              <a:rPr lang="ru-RU" sz="3100">
                <a:latin typeface="Bookman Old Style" panose="02050604050505020204" pitchFamily="18" charset="0"/>
              </a:rPr>
              <a:t>пайдалану мен қорғауға байланысты басқа да </a:t>
            </a:r>
            <a:r>
              <a:rPr lang="en-US" sz="3100">
                <a:latin typeface="Bookman Old Style" panose="02050604050505020204" pitchFamily="18" charset="0"/>
              </a:rPr>
              <a:t>i</a:t>
            </a:r>
            <a:r>
              <a:rPr lang="ru-RU" sz="3100">
                <a:latin typeface="Bookman Old Style" panose="02050604050505020204" pitchFamily="18" charset="0"/>
              </a:rPr>
              <a:t>с-шараларды жүзеге асыру кез</a:t>
            </a:r>
            <a:r>
              <a:rPr lang="en-US" sz="3100">
                <a:latin typeface="Bookman Old Style" panose="02050604050505020204" pitchFamily="18" charset="0"/>
              </a:rPr>
              <a:t>i</a:t>
            </a:r>
            <a:r>
              <a:rPr lang="ru-RU" sz="3100">
                <a:latin typeface="Bookman Old Style" panose="02050604050505020204" pitchFamily="18" charset="0"/>
              </a:rPr>
              <a:t>нде, сондай-ақ жерд</a:t>
            </a:r>
            <a:r>
              <a:rPr lang="en-US" sz="3100">
                <a:latin typeface="Bookman Old Style" panose="02050604050505020204" pitchFamily="18" charset="0"/>
              </a:rPr>
              <a:t>i</a:t>
            </a:r>
            <a:r>
              <a:rPr lang="ru-RU" sz="3100">
                <a:latin typeface="Bookman Old Style" panose="02050604050505020204" pitchFamily="18" charset="0"/>
              </a:rPr>
              <a:t>ң б</a:t>
            </a:r>
            <a:r>
              <a:rPr lang="en-US" sz="3100">
                <a:latin typeface="Bookman Old Style" panose="02050604050505020204" pitchFamily="18" charset="0"/>
              </a:rPr>
              <a:t>i</a:t>
            </a:r>
            <a:r>
              <a:rPr lang="ru-RU" sz="3100">
                <a:latin typeface="Bookman Old Style" panose="02050604050505020204" pitchFamily="18" charset="0"/>
              </a:rPr>
              <a:t>рыңғай мемлекетт</a:t>
            </a:r>
            <a:r>
              <a:rPr lang="en-US" sz="3100">
                <a:latin typeface="Bookman Old Style" panose="02050604050505020204" pitchFamily="18" charset="0"/>
              </a:rPr>
              <a:t>i</a:t>
            </a:r>
            <a:r>
              <a:rPr lang="ru-RU" sz="3100">
                <a:latin typeface="Bookman Old Style" panose="02050604050505020204" pitchFamily="18" charset="0"/>
              </a:rPr>
              <a:t>к т</a:t>
            </a:r>
            <a:r>
              <a:rPr lang="en-US" sz="3100">
                <a:latin typeface="Bookman Old Style" panose="02050604050505020204" pitchFamily="18" charset="0"/>
              </a:rPr>
              <a:t>i</a:t>
            </a:r>
            <a:r>
              <a:rPr lang="ru-RU" sz="3100">
                <a:latin typeface="Bookman Old Style" panose="02050604050505020204" pitchFamily="18" charset="0"/>
              </a:rPr>
              <a:t>з</a:t>
            </a:r>
            <a:r>
              <a:rPr lang="en-US" sz="3100">
                <a:latin typeface="Bookman Old Style" panose="02050604050505020204" pitchFamily="18" charset="0"/>
              </a:rPr>
              <a:t>i</a:t>
            </a:r>
            <a:r>
              <a:rPr lang="ru-RU" sz="3100">
                <a:latin typeface="Bookman Old Style" panose="02050604050505020204" pitchFamily="18" charset="0"/>
              </a:rPr>
              <a:t>л</a:t>
            </a:r>
            <a:r>
              <a:rPr lang="en-US" sz="3100">
                <a:latin typeface="Bookman Old Style" panose="02050604050505020204" pitchFamily="18" charset="0"/>
              </a:rPr>
              <a:t>i</a:t>
            </a:r>
            <a:r>
              <a:rPr lang="ru-RU" sz="3100">
                <a:latin typeface="Bookman Old Style" panose="02050604050505020204" pitchFamily="18" charset="0"/>
              </a:rPr>
              <a:t>м</a:t>
            </a:r>
            <a:r>
              <a:rPr lang="en-US" sz="3100">
                <a:latin typeface="Bookman Old Style" panose="02050604050505020204" pitchFamily="18" charset="0"/>
              </a:rPr>
              <a:t>i</a:t>
            </a:r>
            <a:r>
              <a:rPr lang="ru-RU" sz="3100">
                <a:latin typeface="Bookman Old Style" panose="02050604050505020204" pitchFamily="18" charset="0"/>
              </a:rPr>
              <a:t>н қалыптастыру, құқықтық және басқа да кадастрларды жүрг</a:t>
            </a:r>
            <a:r>
              <a:rPr lang="en-US" sz="3100">
                <a:latin typeface="Bookman Old Style" panose="02050604050505020204" pitchFamily="18" charset="0"/>
              </a:rPr>
              <a:t>i</a:t>
            </a:r>
            <a:r>
              <a:rPr lang="ru-RU" sz="3100">
                <a:latin typeface="Bookman Old Style" panose="02050604050505020204" pitchFamily="18" charset="0"/>
              </a:rPr>
              <a:t>зу, жер үш</a:t>
            </a:r>
            <a:r>
              <a:rPr lang="en-US" sz="3100">
                <a:latin typeface="Bookman Old Style" panose="02050604050505020204" pitchFamily="18" charset="0"/>
              </a:rPr>
              <a:t>i</a:t>
            </a:r>
            <a:r>
              <a:rPr lang="ru-RU" sz="3100">
                <a:latin typeface="Bookman Old Style" panose="02050604050505020204" pitchFamily="18" charset="0"/>
              </a:rPr>
              <a:t>н төлем мөлшер</a:t>
            </a:r>
            <a:r>
              <a:rPr lang="en-US" sz="3100">
                <a:latin typeface="Bookman Old Style" panose="02050604050505020204" pitchFamily="18" charset="0"/>
              </a:rPr>
              <a:t>i</a:t>
            </a:r>
            <a:r>
              <a:rPr lang="ru-RU" sz="3100">
                <a:latin typeface="Bookman Old Style" panose="02050604050505020204" pitchFamily="18" charset="0"/>
              </a:rPr>
              <a:t>н айқындау, жылжымайтын мүл</a:t>
            </a:r>
            <a:r>
              <a:rPr lang="en-US" sz="3100">
                <a:latin typeface="Bookman Old Style" panose="02050604050505020204" pitchFamily="18" charset="0"/>
              </a:rPr>
              <a:t>i</a:t>
            </a:r>
            <a:r>
              <a:rPr lang="ru-RU" sz="3100">
                <a:latin typeface="Bookman Old Style" panose="02050604050505020204" pitchFamily="18" charset="0"/>
              </a:rPr>
              <a:t>к құрамындағы жер учаскелер</a:t>
            </a:r>
            <a:r>
              <a:rPr lang="en-US" sz="3100">
                <a:latin typeface="Bookman Old Style" panose="02050604050505020204" pitchFamily="18" charset="0"/>
              </a:rPr>
              <a:t>i</a:t>
            </a:r>
            <a:r>
              <a:rPr lang="ru-RU" sz="3100">
                <a:latin typeface="Bookman Old Style" panose="02050604050505020204" pitchFamily="18" charset="0"/>
              </a:rPr>
              <a:t>н</a:t>
            </a:r>
            <a:r>
              <a:rPr lang="en-US" sz="3100">
                <a:latin typeface="Bookman Old Style" panose="02050604050505020204" pitchFamily="18" charset="0"/>
              </a:rPr>
              <a:t>i</a:t>
            </a:r>
            <a:r>
              <a:rPr lang="ru-RU" sz="3100">
                <a:latin typeface="Bookman Old Style" panose="02050604050505020204" pitchFamily="18" charset="0"/>
              </a:rPr>
              <a:t>ң құнын және табиғи ресурстар құрамындағы жерд</a:t>
            </a:r>
            <a:r>
              <a:rPr lang="en-US" sz="3100">
                <a:latin typeface="Bookman Old Style" panose="02050604050505020204" pitchFamily="18" charset="0"/>
              </a:rPr>
              <a:t>i</a:t>
            </a:r>
            <a:r>
              <a:rPr lang="ru-RU" sz="3100">
                <a:latin typeface="Bookman Old Style" panose="02050604050505020204" pitchFamily="18" charset="0"/>
              </a:rPr>
              <a:t>ң құнын есепке алу үш</a:t>
            </a:r>
            <a:r>
              <a:rPr lang="en-US" sz="3100">
                <a:latin typeface="Bookman Old Style" panose="02050604050505020204" pitchFamily="18" charset="0"/>
              </a:rPr>
              <a:t>i</a:t>
            </a:r>
            <a:r>
              <a:rPr lang="ru-RU" sz="3100">
                <a:latin typeface="Bookman Old Style" panose="02050604050505020204" pitchFamily="18" charset="0"/>
              </a:rPr>
              <a:t>н нег</a:t>
            </a:r>
            <a:r>
              <a:rPr lang="en-US" sz="3100">
                <a:latin typeface="Bookman Old Style" panose="02050604050505020204" pitchFamily="18" charset="0"/>
              </a:rPr>
              <a:t>i</a:t>
            </a:r>
            <a:r>
              <a:rPr lang="ru-RU" sz="3100">
                <a:latin typeface="Bookman Old Style" panose="02050604050505020204" pitchFamily="18" charset="0"/>
              </a:rPr>
              <a:t>з болып табылады.</a:t>
            </a:r>
          </a:p>
        </p:txBody>
      </p:sp>
    </p:spTree>
    <p:extLst>
      <p:ext uri="{BB962C8B-B14F-4D97-AF65-F5344CB8AC3E}">
        <p14:creationId xmlns:p14="http://schemas.microsoft.com/office/powerpoint/2010/main" val="25823618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20270" y="927847"/>
            <a:ext cx="10636624" cy="4827494"/>
          </a:xfrm>
        </p:spPr>
        <p:txBody>
          <a:bodyPr>
            <a:normAutofit fontScale="90000"/>
          </a:bodyPr>
          <a:lstStyle/>
          <a:p>
            <a:pPr algn="just" fontAlgn="base"/>
            <a:r>
              <a:rPr lang="ru-RU" sz="3100">
                <a:latin typeface="Bookman Old Style" panose="02050604050505020204" pitchFamily="18" charset="0"/>
              </a:rPr>
              <a:t> </a:t>
            </a:r>
            <a:r>
              <a:rPr lang="ru-RU" sz="3100">
                <a:latin typeface="Bookman Old Style" panose="02050604050505020204" pitchFamily="18" charset="0"/>
              </a:rPr>
              <a:t> Мемлекетт</a:t>
            </a:r>
            <a:r>
              <a:rPr lang="en-US" sz="3100">
                <a:latin typeface="Bookman Old Style" panose="02050604050505020204" pitchFamily="18" charset="0"/>
              </a:rPr>
              <a:t>i</a:t>
            </a:r>
            <a:r>
              <a:rPr lang="ru-RU" sz="3100">
                <a:latin typeface="Bookman Old Style" panose="02050604050505020204" pitchFamily="18" charset="0"/>
              </a:rPr>
              <a:t>к жер кадастрының деректер</a:t>
            </a:r>
            <a:r>
              <a:rPr lang="en-US" sz="3100">
                <a:latin typeface="Bookman Old Style" panose="02050604050505020204" pitchFamily="18" charset="0"/>
              </a:rPr>
              <a:t>i</a:t>
            </a:r>
            <a:r>
              <a:rPr lang="ru-RU" sz="3100">
                <a:latin typeface="Bookman Old Style" panose="02050604050505020204" pitchFamily="18" charset="0"/>
              </a:rPr>
              <a:t>н есепке алу мен оларды сақтау б</a:t>
            </a:r>
            <a:r>
              <a:rPr lang="en-US" sz="3100">
                <a:latin typeface="Bookman Old Style" panose="02050604050505020204" pitchFamily="18" charset="0"/>
              </a:rPr>
              <a:t>i</a:t>
            </a:r>
            <a:r>
              <a:rPr lang="ru-RU" sz="3100">
                <a:latin typeface="Bookman Old Style" panose="02050604050505020204" pitchFamily="18" charset="0"/>
              </a:rPr>
              <a:t>рл</a:t>
            </a:r>
            <a:r>
              <a:rPr lang="en-US" sz="3100">
                <a:latin typeface="Bookman Old Style" panose="02050604050505020204" pitchFamily="18" charset="0"/>
              </a:rPr>
              <a:t>i</a:t>
            </a:r>
            <a:r>
              <a:rPr lang="ru-RU" sz="3100">
                <a:latin typeface="Bookman Old Style" panose="02050604050505020204" pitchFamily="18" charset="0"/>
              </a:rPr>
              <a:t>г</a:t>
            </a:r>
            <a:r>
              <a:rPr lang="en-US" sz="3100">
                <a:latin typeface="Bookman Old Style" panose="02050604050505020204" pitchFamily="18" charset="0"/>
              </a:rPr>
              <a:t>i </a:t>
            </a:r>
            <a:r>
              <a:rPr lang="ru-RU" sz="3100">
                <a:latin typeface="Bookman Old Style" panose="02050604050505020204" pitchFamily="18" charset="0"/>
              </a:rPr>
              <a:t>тұйық шекарада бөл</a:t>
            </a:r>
            <a:r>
              <a:rPr lang="en-US" sz="3100">
                <a:latin typeface="Bookman Old Style" panose="02050604050505020204" pitchFamily="18" charset="0"/>
              </a:rPr>
              <a:t>i</a:t>
            </a:r>
            <a:r>
              <a:rPr lang="ru-RU" sz="3100">
                <a:latin typeface="Bookman Old Style" panose="02050604050505020204" pitchFamily="18" charset="0"/>
              </a:rPr>
              <a:t>п шығарылған, белг</a:t>
            </a:r>
            <a:r>
              <a:rPr lang="en-US" sz="3100">
                <a:latin typeface="Bookman Old Style" panose="02050604050505020204" pitchFamily="18" charset="0"/>
              </a:rPr>
              <a:t>i</a:t>
            </a:r>
            <a:r>
              <a:rPr lang="ru-RU" sz="3100">
                <a:latin typeface="Bookman Old Style" panose="02050604050505020204" pitchFamily="18" charset="0"/>
              </a:rPr>
              <a:t>ленген тәрт</a:t>
            </a:r>
            <a:r>
              <a:rPr lang="en-US" sz="3100">
                <a:latin typeface="Bookman Old Style" panose="02050604050505020204" pitchFamily="18" charset="0"/>
              </a:rPr>
              <a:t>i</a:t>
            </a:r>
            <a:r>
              <a:rPr lang="ru-RU" sz="3100">
                <a:latin typeface="Bookman Old Style" panose="02050604050505020204" pitchFamily="18" charset="0"/>
              </a:rPr>
              <a:t>ппен жер құқығы қатынастары субъект</a:t>
            </a:r>
            <a:r>
              <a:rPr lang="en-US" sz="3100">
                <a:latin typeface="Bookman Old Style" panose="02050604050505020204" pitchFamily="18" charset="0"/>
              </a:rPr>
              <a:t>i</a:t>
            </a:r>
            <a:r>
              <a:rPr lang="ru-RU" sz="3100">
                <a:latin typeface="Bookman Old Style" panose="02050604050505020204" pitchFamily="18" charset="0"/>
              </a:rPr>
              <a:t>лер</a:t>
            </a:r>
            <a:r>
              <a:rPr lang="en-US" sz="3100">
                <a:latin typeface="Bookman Old Style" panose="02050604050505020204" pitchFamily="18" charset="0"/>
              </a:rPr>
              <a:t>i</a:t>
            </a:r>
            <a:r>
              <a:rPr lang="ru-RU" sz="3100">
                <a:latin typeface="Bookman Old Style" panose="02050604050505020204" pitchFamily="18" charset="0"/>
              </a:rPr>
              <a:t>не бек</a:t>
            </a:r>
            <a:r>
              <a:rPr lang="en-US" sz="3100">
                <a:latin typeface="Bookman Old Style" panose="02050604050505020204" pitchFamily="18" charset="0"/>
              </a:rPr>
              <a:t>i</a:t>
            </a:r>
            <a:r>
              <a:rPr lang="ru-RU" sz="3100">
                <a:latin typeface="Bookman Old Style" panose="02050604050505020204" pitchFamily="18" charset="0"/>
              </a:rPr>
              <a:t>т</a:t>
            </a:r>
            <a:r>
              <a:rPr lang="en-US" sz="3100">
                <a:latin typeface="Bookman Old Style" panose="02050604050505020204" pitchFamily="18" charset="0"/>
              </a:rPr>
              <a:t>i</a:t>
            </a:r>
            <a:r>
              <a:rPr lang="ru-RU" sz="3100">
                <a:latin typeface="Bookman Old Style" panose="02050604050505020204" pitchFamily="18" charset="0"/>
              </a:rPr>
              <a:t>лген жер учаскес</a:t>
            </a:r>
            <a:r>
              <a:rPr lang="en-US" sz="3100">
                <a:latin typeface="Bookman Old Style" panose="02050604050505020204" pitchFamily="18" charset="0"/>
              </a:rPr>
              <a:t>i </a:t>
            </a:r>
            <a:r>
              <a:rPr lang="ru-RU" sz="3100">
                <a:latin typeface="Bookman Old Style" panose="02050604050505020204" pitchFamily="18" charset="0"/>
              </a:rPr>
              <a:t>болып </a:t>
            </a:r>
            <a:r>
              <a:rPr lang="ru-RU" sz="3100" smtClean="0">
                <a:latin typeface="Bookman Old Style" panose="02050604050505020204" pitchFamily="18" charset="0"/>
              </a:rPr>
              <a:t>табылады.</a:t>
            </a:r>
            <a:r>
              <a:rPr lang="ru-RU" sz="3100" smtClean="0">
                <a:latin typeface="Bookman Old Style" panose="02050604050505020204" pitchFamily="18" charset="0"/>
              </a:rPr>
              <a:t/>
            </a:r>
            <a:br>
              <a:rPr lang="ru-RU" sz="3100" smtClean="0">
                <a:latin typeface="Bookman Old Style" panose="02050604050505020204" pitchFamily="18" charset="0"/>
              </a:rPr>
            </a:br>
            <a:r>
              <a:rPr lang="ru-RU" sz="3100" smtClean="0">
                <a:latin typeface="Bookman Old Style" panose="02050604050505020204" pitchFamily="18" charset="0"/>
              </a:rPr>
              <a:t>Жерге </a:t>
            </a:r>
            <a:r>
              <a:rPr lang="ru-RU" sz="3100">
                <a:latin typeface="Bookman Old Style" panose="02050604050505020204" pitchFamily="18" charset="0"/>
              </a:rPr>
              <a:t>менш</a:t>
            </a:r>
            <a:r>
              <a:rPr lang="en-US" sz="3100">
                <a:latin typeface="Bookman Old Style" panose="02050604050505020204" pitchFamily="18" charset="0"/>
              </a:rPr>
              <a:t>i</a:t>
            </a:r>
            <a:r>
              <a:rPr lang="ru-RU" sz="3100">
                <a:latin typeface="Bookman Old Style" panose="02050604050505020204" pitchFamily="18" charset="0"/>
              </a:rPr>
              <a:t>к нысанына, жер учаскелер</a:t>
            </a:r>
            <a:r>
              <a:rPr lang="en-US" sz="3100">
                <a:latin typeface="Bookman Old Style" panose="02050604050505020204" pitchFamily="18" charset="0"/>
              </a:rPr>
              <a:t>i</a:t>
            </a:r>
            <a:r>
              <a:rPr lang="ru-RU" sz="3100">
                <a:latin typeface="Bookman Old Style" panose="02050604050505020204" pitchFamily="18" charset="0"/>
              </a:rPr>
              <a:t>н</a:t>
            </a:r>
            <a:r>
              <a:rPr lang="en-US" sz="3100">
                <a:latin typeface="Bookman Old Style" panose="02050604050505020204" pitchFamily="18" charset="0"/>
              </a:rPr>
              <a:t>i</a:t>
            </a:r>
            <a:r>
              <a:rPr lang="ru-RU" sz="3100">
                <a:latin typeface="Bookman Old Style" panose="02050604050505020204" pitchFamily="18" charset="0"/>
              </a:rPr>
              <a:t>ң нысаналы мақсатына және оларды пайдаланудың рұқсат ет</a:t>
            </a:r>
            <a:r>
              <a:rPr lang="en-US" sz="3100">
                <a:latin typeface="Bookman Old Style" panose="02050604050505020204" pitchFamily="18" charset="0"/>
              </a:rPr>
              <a:t>i</a:t>
            </a:r>
            <a:r>
              <a:rPr lang="ru-RU" sz="3100">
                <a:latin typeface="Bookman Old Style" panose="02050604050505020204" pitchFamily="18" charset="0"/>
              </a:rPr>
              <a:t>лген сипатына қарамастан, Қазақстан Республикасының аумағында орналасқан жер учаскелер</a:t>
            </a:r>
            <a:r>
              <a:rPr lang="en-US" sz="3100">
                <a:latin typeface="Bookman Old Style" panose="02050604050505020204" pitchFamily="18" charset="0"/>
              </a:rPr>
              <a:t>i </a:t>
            </a:r>
            <a:r>
              <a:rPr lang="ru-RU" sz="3100">
                <a:latin typeface="Bookman Old Style" panose="02050604050505020204" pitchFamily="18" charset="0"/>
              </a:rPr>
              <a:t>мемлекетт</a:t>
            </a:r>
            <a:r>
              <a:rPr lang="en-US" sz="3100">
                <a:latin typeface="Bookman Old Style" panose="02050604050505020204" pitchFamily="18" charset="0"/>
              </a:rPr>
              <a:t>i</a:t>
            </a:r>
            <a:r>
              <a:rPr lang="ru-RU" sz="3100">
                <a:latin typeface="Bookman Old Style" panose="02050604050505020204" pitchFamily="18" charset="0"/>
              </a:rPr>
              <a:t>к кадастрлық есепке алуға жатады.</a:t>
            </a:r>
            <a:r>
              <a:rPr lang="ru-RU"/>
              <a:t/>
            </a:r>
            <a:br>
              <a:rPr lang="ru-RU"/>
            </a:br>
            <a:endParaRPr lang="ru-RU" sz="3100">
              <a:latin typeface="Bookman Old Style" panose="02050604050505020204" pitchFamily="18" charset="0"/>
            </a:endParaRPr>
          </a:p>
        </p:txBody>
      </p:sp>
    </p:spTree>
    <p:extLst>
      <p:ext uri="{BB962C8B-B14F-4D97-AF65-F5344CB8AC3E}">
        <p14:creationId xmlns:p14="http://schemas.microsoft.com/office/powerpoint/2010/main" val="2249144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01706" y="94130"/>
            <a:ext cx="11080376" cy="6387352"/>
          </a:xfrm>
        </p:spPr>
        <p:txBody>
          <a:bodyPr>
            <a:normAutofit fontScale="90000"/>
          </a:bodyPr>
          <a:lstStyle/>
          <a:p>
            <a:pPr fontAlgn="base"/>
            <a:r>
              <a:rPr lang="ru-RU" sz="3100">
                <a:latin typeface="Bookman Old Style" panose="02050604050505020204" pitchFamily="18" charset="0"/>
              </a:rPr>
              <a:t> </a:t>
            </a:r>
            <a:r>
              <a:rPr lang="ru-RU"/>
              <a:t>  </a:t>
            </a:r>
            <a:r>
              <a:rPr lang="ru-RU" sz="2700">
                <a:latin typeface="Bookman Old Style" panose="02050604050505020204" pitchFamily="18" charset="0"/>
              </a:rPr>
              <a:t>Мемлекетт</a:t>
            </a:r>
            <a:r>
              <a:rPr lang="en-US" sz="2700">
                <a:latin typeface="Bookman Old Style" panose="02050604050505020204" pitchFamily="18" charset="0"/>
              </a:rPr>
              <a:t>i</a:t>
            </a:r>
            <a:r>
              <a:rPr lang="ru-RU" sz="2700">
                <a:latin typeface="Bookman Old Style" panose="02050604050505020204" pitchFamily="18" charset="0"/>
              </a:rPr>
              <a:t>к жер кадастрын жүргізу мынадай қызмет түрлерін:</a:t>
            </a:r>
            <a:br>
              <a:rPr lang="ru-RU" sz="2700">
                <a:latin typeface="Bookman Old Style" panose="02050604050505020204" pitchFamily="18" charset="0"/>
              </a:rPr>
            </a:br>
            <a:r>
              <a:rPr lang="ru-RU" sz="2700">
                <a:latin typeface="Bookman Old Style" panose="02050604050505020204" pitchFamily="18" charset="0"/>
              </a:rPr>
              <a:t>      1) жер учаскесінің кадастрлық ісін қалыптастыруды;</a:t>
            </a:r>
            <a:br>
              <a:rPr lang="ru-RU" sz="2700">
                <a:latin typeface="Bookman Old Style" panose="02050604050505020204" pitchFamily="18" charset="0"/>
              </a:rPr>
            </a:br>
            <a:r>
              <a:rPr lang="ru-RU" sz="2700">
                <a:latin typeface="Bookman Old Style" panose="02050604050505020204" pitchFamily="18" charset="0"/>
              </a:rPr>
              <a:t>      2) жерді экономикалық бағалауды және оған мониторинг жүргізуді, топырақты зерттеуді, геоботаникалық, агрохимиялық зерттеулерді және топырақты бағалауды жүргізуді қамтитын жерлердің сапасын есепке алуды;</a:t>
            </a:r>
            <a:br>
              <a:rPr lang="ru-RU" sz="2700">
                <a:latin typeface="Bookman Old Style" panose="02050604050505020204" pitchFamily="18" charset="0"/>
              </a:rPr>
            </a:br>
            <a:r>
              <a:rPr lang="ru-RU" sz="2700">
                <a:latin typeface="Bookman Old Style" panose="02050604050505020204" pitchFamily="18" charset="0"/>
              </a:rPr>
              <a:t>      3) мемлекеттік тіркеу мақсаттары үшін жердің көлемін, жер учаскелерінің меншік иелері мен жер пайдаланушыларды, сондай-ақ жер құқығы қатынастарының басқа да субъектілерін есепке алуды;</a:t>
            </a:r>
            <a:br>
              <a:rPr lang="ru-RU" sz="2700">
                <a:latin typeface="Bookman Old Style" panose="02050604050505020204" pitchFamily="18" charset="0"/>
              </a:rPr>
            </a:br>
            <a:r>
              <a:rPr lang="ru-RU" sz="2700">
                <a:latin typeface="Bookman Old Style" panose="02050604050505020204" pitchFamily="18" charset="0"/>
              </a:rPr>
              <a:t>      4) мыналарды: жер учаскелер</a:t>
            </a:r>
            <a:r>
              <a:rPr lang="en-US" sz="2700">
                <a:latin typeface="Bookman Old Style" panose="02050604050505020204" pitchFamily="18" charset="0"/>
              </a:rPr>
              <a:t>i</a:t>
            </a:r>
            <a:r>
              <a:rPr lang="ru-RU" sz="2700">
                <a:latin typeface="Bookman Old Style" panose="02050604050505020204" pitchFamily="18" charset="0"/>
              </a:rPr>
              <a:t>нің кадастрлық (бағалау) құнын анықтауды; елді мекендерде жер учаскелері үшін төлемақының базалық мөлшерлемелеріне түзету коэффициенттерін белгілей отырып, олардағы бағалау аймақтары шекараларының схемаларын жасауды; жер учаскелер</a:t>
            </a:r>
            <a:r>
              <a:rPr lang="en-US" sz="2700">
                <a:latin typeface="Bookman Old Style" panose="02050604050505020204" pitchFamily="18" charset="0"/>
              </a:rPr>
              <a:t>i </a:t>
            </a:r>
            <a:r>
              <a:rPr lang="ru-RU" sz="2700">
                <a:latin typeface="Bookman Old Style" panose="02050604050505020204" pitchFamily="18" charset="0"/>
              </a:rPr>
              <a:t>үшін төлемақының базалық мөлшерлемелерінің есебін; ауыл шаруашылығын жүргізуге байланысты емес мақсаттар үш</a:t>
            </a:r>
            <a:r>
              <a:rPr lang="en-US" sz="2700">
                <a:latin typeface="Bookman Old Style" panose="02050604050505020204" pitchFamily="18" charset="0"/>
              </a:rPr>
              <a:t>i</a:t>
            </a:r>
            <a:r>
              <a:rPr lang="ru-RU" sz="2700">
                <a:latin typeface="Bookman Old Style" panose="02050604050505020204" pitchFamily="18" charset="0"/>
              </a:rPr>
              <a:t>н ауыл шаруашылығы алқаптарын алып қою кезіндегі ауыл шаруашылығы өнд</a:t>
            </a:r>
            <a:r>
              <a:rPr lang="en-US" sz="2700">
                <a:latin typeface="Bookman Old Style" panose="02050604050505020204" pitchFamily="18" charset="0"/>
              </a:rPr>
              <a:t>i</a:t>
            </a:r>
            <a:r>
              <a:rPr lang="ru-RU" sz="2700">
                <a:latin typeface="Bookman Old Style" panose="02050604050505020204" pitchFamily="18" charset="0"/>
              </a:rPr>
              <a:t>р</a:t>
            </a:r>
            <a:r>
              <a:rPr lang="en-US" sz="2700">
                <a:latin typeface="Bookman Old Style" panose="02050604050505020204" pitchFamily="18" charset="0"/>
              </a:rPr>
              <a:t>i</a:t>
            </a:r>
            <a:r>
              <a:rPr lang="ru-RU" sz="2700">
                <a:latin typeface="Bookman Old Style" panose="02050604050505020204" pitchFamily="18" charset="0"/>
              </a:rPr>
              <a:t>с</a:t>
            </a:r>
            <a:r>
              <a:rPr lang="en-US" sz="2700">
                <a:latin typeface="Bookman Old Style" panose="02050604050505020204" pitchFamily="18" charset="0"/>
              </a:rPr>
              <a:t>i</a:t>
            </a:r>
            <a:r>
              <a:rPr lang="ru-RU" sz="2700">
                <a:latin typeface="Bookman Old Style" panose="02050604050505020204" pitchFamily="18" charset="0"/>
              </a:rPr>
              <a:t>ндег</a:t>
            </a:r>
            <a:r>
              <a:rPr lang="en-US" sz="2700">
                <a:latin typeface="Bookman Old Style" panose="02050604050505020204" pitchFamily="18" charset="0"/>
              </a:rPr>
              <a:t>i </a:t>
            </a:r>
            <a:r>
              <a:rPr lang="ru-RU" sz="2700">
                <a:latin typeface="Bookman Old Style" panose="02050604050505020204" pitchFamily="18" charset="0"/>
              </a:rPr>
              <a:t>ысырапты анықтауды қамтитын жерді мемлекеттік кадастрлық </a:t>
            </a:r>
            <a:r>
              <a:rPr lang="ru-RU" sz="2700">
                <a:latin typeface="Bookman Old Style" panose="02050604050505020204" pitchFamily="18" charset="0"/>
              </a:rPr>
              <a:t>бағалауды</a:t>
            </a:r>
            <a:r>
              <a:rPr lang="ru-RU" sz="2700" smtClean="0">
                <a:latin typeface="Bookman Old Style" panose="02050604050505020204" pitchFamily="18" charset="0"/>
              </a:rPr>
              <a:t>;</a:t>
            </a:r>
            <a:endParaRPr lang="ru-RU" sz="3100">
              <a:latin typeface="Bookman Old Style" panose="02050604050505020204" pitchFamily="18" charset="0"/>
            </a:endParaRPr>
          </a:p>
        </p:txBody>
      </p:sp>
    </p:spTree>
    <p:extLst>
      <p:ext uri="{BB962C8B-B14F-4D97-AF65-F5344CB8AC3E}">
        <p14:creationId xmlns:p14="http://schemas.microsoft.com/office/powerpoint/2010/main" val="30397456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01706" y="94130"/>
            <a:ext cx="10878670" cy="6481482"/>
          </a:xfrm>
        </p:spPr>
        <p:txBody>
          <a:bodyPr>
            <a:normAutofit fontScale="90000"/>
          </a:bodyPr>
          <a:lstStyle/>
          <a:p>
            <a:pPr fontAlgn="base"/>
            <a:r>
              <a:rPr lang="ru-RU" sz="3100">
                <a:latin typeface="Bookman Old Style" panose="02050604050505020204" pitchFamily="18" charset="0"/>
              </a:rPr>
              <a:t> </a:t>
            </a:r>
            <a:r>
              <a:rPr lang="ru-RU"/>
              <a:t> </a:t>
            </a:r>
            <a:r>
              <a:rPr lang="ru-RU" sz="3100">
                <a:latin typeface="Bookman Old Style" panose="02050604050505020204" pitchFamily="18" charset="0"/>
              </a:rPr>
              <a:t> </a:t>
            </a:r>
            <a:r>
              <a:rPr lang="ru-RU" sz="3100">
                <a:latin typeface="Bookman Old Style" panose="02050604050505020204" pitchFamily="18" charset="0"/>
              </a:rPr>
              <a:t>  5) жер учаскелері мен олардың субъектілері туралы деректер банкін, сондай-ақ басқа да жер-кадастрлық ақпаратты қағаз жеткізгіште және электрондық нысанда жинақтауды, өңдеуді және жүргізуді;</a:t>
            </a:r>
            <a:br>
              <a:rPr lang="ru-RU" sz="3100">
                <a:latin typeface="Bookman Old Style" panose="02050604050505020204" pitchFamily="18" charset="0"/>
              </a:rPr>
            </a:br>
            <a:r>
              <a:rPr lang="ru-RU" sz="3100">
                <a:latin typeface="Bookman Old Style" panose="02050604050505020204" pitchFamily="18" charset="0"/>
              </a:rPr>
              <a:t>      6) мемлекеттік жер кадастрының автоматтандырылған ақпараттық жүйесін жүргізуді;</a:t>
            </a:r>
            <a:br>
              <a:rPr lang="ru-RU" sz="3100">
                <a:latin typeface="Bookman Old Style" panose="02050604050505020204" pitchFamily="18" charset="0"/>
              </a:rPr>
            </a:br>
            <a:r>
              <a:rPr lang="ru-RU" sz="3100">
                <a:latin typeface="Bookman Old Style" panose="02050604050505020204" pitchFamily="18" charset="0"/>
              </a:rPr>
              <a:t>      7) жер-кадастрлық карталарды, оның ішінде цифрлық карталарды дайындауды және жүргізуді;</a:t>
            </a:r>
            <a:br>
              <a:rPr lang="ru-RU" sz="3100">
                <a:latin typeface="Bookman Old Style" panose="02050604050505020204" pitchFamily="18" charset="0"/>
              </a:rPr>
            </a:br>
            <a:r>
              <a:rPr lang="ru-RU" sz="3100">
                <a:latin typeface="Bookman Old Style" panose="02050604050505020204" pitchFamily="18" charset="0"/>
              </a:rPr>
              <a:t>      8) жер-кадастрлық кітапты және жердің бірыңғай мемлекеттік тізілімін жүргізуді;</a:t>
            </a:r>
            <a:br>
              <a:rPr lang="ru-RU" sz="3100">
                <a:latin typeface="Bookman Old Style" panose="02050604050505020204" pitchFamily="18" charset="0"/>
              </a:rPr>
            </a:br>
            <a:r>
              <a:rPr lang="ru-RU" sz="3100">
                <a:latin typeface="Bookman Old Style" panose="02050604050505020204" pitchFamily="18" charset="0"/>
              </a:rPr>
              <a:t>      9) жер учаскесіне сәйкестендіру құжаттарын дайындауды және беруді;</a:t>
            </a:r>
            <a:br>
              <a:rPr lang="ru-RU" sz="3100">
                <a:latin typeface="Bookman Old Style" panose="02050604050505020204" pitchFamily="18" charset="0"/>
              </a:rPr>
            </a:br>
            <a:r>
              <a:rPr lang="ru-RU" sz="3100">
                <a:latin typeface="Bookman Old Style" panose="02050604050505020204" pitchFamily="18" charset="0"/>
              </a:rPr>
              <a:t>      9-1) жер-кадастрлық жоспар әзірлеуді;</a:t>
            </a:r>
            <a:br>
              <a:rPr lang="ru-RU" sz="3100">
                <a:latin typeface="Bookman Old Style" panose="02050604050505020204" pitchFamily="18" charset="0"/>
              </a:rPr>
            </a:br>
            <a:r>
              <a:rPr lang="ru-RU" sz="3100">
                <a:latin typeface="Bookman Old Style" panose="02050604050505020204" pitchFamily="18" charset="0"/>
              </a:rPr>
              <a:t>      10) жер учаскелеріне кадастрлық нөмірлер беруді;</a:t>
            </a:r>
            <a:br>
              <a:rPr lang="ru-RU" sz="3100">
                <a:latin typeface="Bookman Old Style" panose="02050604050505020204" pitchFamily="18" charset="0"/>
              </a:rPr>
            </a:br>
            <a:r>
              <a:rPr lang="ru-RU" sz="3100">
                <a:latin typeface="Bookman Old Style" panose="02050604050505020204" pitchFamily="18" charset="0"/>
              </a:rPr>
              <a:t>      11) жер учаскелерінің паспорттарын дайындауды </a:t>
            </a:r>
            <a:r>
              <a:rPr lang="ru-RU" sz="3100">
                <a:latin typeface="Bookman Old Style" panose="02050604050505020204" pitchFamily="18" charset="0"/>
              </a:rPr>
              <a:t>қамтиды</a:t>
            </a:r>
            <a:r>
              <a:rPr lang="ru-RU" sz="3100" smtClean="0">
                <a:latin typeface="Bookman Old Style" panose="02050604050505020204" pitchFamily="18" charset="0"/>
              </a:rPr>
              <a:t>.</a:t>
            </a:r>
            <a:endParaRPr lang="ru-RU" sz="3100">
              <a:latin typeface="Bookman Old Style" panose="02050604050505020204" pitchFamily="18" charset="0"/>
            </a:endParaRPr>
          </a:p>
        </p:txBody>
      </p:sp>
    </p:spTree>
    <p:extLst>
      <p:ext uri="{BB962C8B-B14F-4D97-AF65-F5344CB8AC3E}">
        <p14:creationId xmlns:p14="http://schemas.microsoft.com/office/powerpoint/2010/main" val="18448950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76518" y="1129552"/>
            <a:ext cx="10878670" cy="4383741"/>
          </a:xfrm>
        </p:spPr>
        <p:txBody>
          <a:bodyPr>
            <a:normAutofit/>
          </a:bodyPr>
          <a:lstStyle/>
          <a:p>
            <a:pPr fontAlgn="base"/>
            <a:r>
              <a:rPr lang="ru-RU" sz="3100">
                <a:latin typeface="Bookman Old Style" panose="02050604050505020204" pitchFamily="18" charset="0"/>
              </a:rPr>
              <a:t> </a:t>
            </a:r>
            <a:r>
              <a:rPr lang="ru-RU"/>
              <a:t> </a:t>
            </a:r>
            <a:r>
              <a:rPr lang="ru-RU" sz="3100">
                <a:latin typeface="Bookman Old Style" panose="02050604050505020204" pitchFamily="18" charset="0"/>
              </a:rPr>
              <a:t> </a:t>
            </a:r>
            <a:r>
              <a:rPr lang="ru-RU" sz="3100">
                <a:latin typeface="Bookman Old Style" panose="02050604050505020204" pitchFamily="18" charset="0"/>
              </a:rPr>
              <a:t> Қазақстан Республикасының аумағын кадастрлық бөлу жер учаскелер</a:t>
            </a:r>
            <a:r>
              <a:rPr lang="en-US" sz="3100">
                <a:latin typeface="Bookman Old Style" panose="02050604050505020204" pitchFamily="18" charset="0"/>
              </a:rPr>
              <a:t>i</a:t>
            </a:r>
            <a:r>
              <a:rPr lang="ru-RU" sz="3100">
                <a:latin typeface="Bookman Old Style" panose="02050604050505020204" pitchFamily="18" charset="0"/>
              </a:rPr>
              <a:t>не кадастрлық нөм</a:t>
            </a:r>
            <a:r>
              <a:rPr lang="en-US" sz="3100">
                <a:latin typeface="Bookman Old Style" panose="02050604050505020204" pitchFamily="18" charset="0"/>
              </a:rPr>
              <a:t>i</a:t>
            </a:r>
            <a:r>
              <a:rPr lang="ru-RU" sz="3100">
                <a:latin typeface="Bookman Old Style" panose="02050604050505020204" pitchFamily="18" charset="0"/>
              </a:rPr>
              <a:t>рлер беру мақсатында жүзеге асырылады.</a:t>
            </a:r>
            <a:br>
              <a:rPr lang="ru-RU" sz="3100">
                <a:latin typeface="Bookman Old Style" panose="02050604050505020204" pitchFamily="18" charset="0"/>
              </a:rPr>
            </a:br>
            <a:r>
              <a:rPr lang="ru-RU" sz="3100">
                <a:latin typeface="Bookman Old Style" panose="02050604050505020204" pitchFamily="18" charset="0"/>
              </a:rPr>
              <a:t>      Қазақстан Республикасының аумағын кадастрлық бөлуд</a:t>
            </a:r>
            <a:r>
              <a:rPr lang="en-US" sz="3100">
                <a:latin typeface="Bookman Old Style" panose="02050604050505020204" pitchFamily="18" charset="0"/>
              </a:rPr>
              <a:t>i</a:t>
            </a:r>
            <a:r>
              <a:rPr lang="ru-RU" sz="3100">
                <a:latin typeface="Bookman Old Style" panose="02050604050505020204" pitchFamily="18" charset="0"/>
              </a:rPr>
              <a:t>ң б</a:t>
            </a:r>
            <a:r>
              <a:rPr lang="en-US" sz="3100">
                <a:latin typeface="Bookman Old Style" panose="02050604050505020204" pitchFamily="18" charset="0"/>
              </a:rPr>
              <a:t>i</a:t>
            </a:r>
            <a:r>
              <a:rPr lang="ru-RU" sz="3100">
                <a:latin typeface="Bookman Old Style" panose="02050604050505020204" pitchFamily="18" charset="0"/>
              </a:rPr>
              <a:t>рл</a:t>
            </a:r>
            <a:r>
              <a:rPr lang="en-US" sz="3100">
                <a:latin typeface="Bookman Old Style" panose="02050604050505020204" pitchFamily="18" charset="0"/>
              </a:rPr>
              <a:t>i</a:t>
            </a:r>
            <a:r>
              <a:rPr lang="ru-RU" sz="3100">
                <a:latin typeface="Bookman Old Style" panose="02050604050505020204" pitchFamily="18" charset="0"/>
              </a:rPr>
              <a:t>г</a:t>
            </a:r>
            <a:r>
              <a:rPr lang="en-US" sz="3100">
                <a:latin typeface="Bookman Old Style" panose="02050604050505020204" pitchFamily="18" charset="0"/>
              </a:rPr>
              <a:t>i </a:t>
            </a:r>
            <a:r>
              <a:rPr lang="ru-RU" sz="3100">
                <a:latin typeface="Bookman Old Style" panose="02050604050505020204" pitchFamily="18" charset="0"/>
              </a:rPr>
              <a:t>есепт</a:t>
            </a:r>
            <a:r>
              <a:rPr lang="en-US" sz="3100">
                <a:latin typeface="Bookman Old Style" panose="02050604050505020204" pitchFamily="18" charset="0"/>
              </a:rPr>
              <a:t>i</a:t>
            </a:r>
            <a:r>
              <a:rPr lang="ru-RU" sz="3100">
                <a:latin typeface="Bookman Old Style" panose="02050604050505020204" pitchFamily="18" charset="0"/>
              </a:rPr>
              <a:t>к кварталдар болып табылады.</a:t>
            </a:r>
            <a:r>
              <a:rPr lang="ru-RU"/>
              <a:t/>
            </a:r>
            <a:br>
              <a:rPr lang="ru-RU"/>
            </a:br>
            <a:endParaRPr lang="ru-RU" sz="3100">
              <a:latin typeface="Bookman Old Style" panose="02050604050505020204" pitchFamily="18" charset="0"/>
            </a:endParaRPr>
          </a:p>
        </p:txBody>
      </p:sp>
    </p:spTree>
    <p:extLst>
      <p:ext uri="{BB962C8B-B14F-4D97-AF65-F5344CB8AC3E}">
        <p14:creationId xmlns:p14="http://schemas.microsoft.com/office/powerpoint/2010/main" val="18736921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43753" y="1707775"/>
            <a:ext cx="10878670" cy="3644153"/>
          </a:xfrm>
        </p:spPr>
        <p:txBody>
          <a:bodyPr>
            <a:normAutofit fontScale="90000"/>
          </a:bodyPr>
          <a:lstStyle/>
          <a:p>
            <a:pPr fontAlgn="base"/>
            <a:r>
              <a:rPr lang="ru-RU" sz="3100">
                <a:latin typeface="Bookman Old Style" panose="02050604050505020204" pitchFamily="18" charset="0"/>
              </a:rPr>
              <a:t> </a:t>
            </a:r>
            <a:r>
              <a:rPr lang="ru-RU"/>
              <a:t> </a:t>
            </a:r>
            <a:r>
              <a:rPr lang="ru-RU" sz="3100">
                <a:latin typeface="Bookman Old Style" panose="02050604050505020204" pitchFamily="18" charset="0"/>
              </a:rPr>
              <a:t> </a:t>
            </a:r>
            <a:r>
              <a:rPr lang="ru-RU"/>
              <a:t> </a:t>
            </a:r>
            <a:r>
              <a:rPr lang="ru-RU" sz="3100"/>
              <a:t> </a:t>
            </a:r>
            <a:r>
              <a:rPr lang="ru-RU" sz="3100" smtClean="0">
                <a:latin typeface="Bookman Old Style" panose="02050604050505020204" pitchFamily="18" charset="0"/>
              </a:rPr>
              <a:t>Әрбір </a:t>
            </a:r>
            <a:r>
              <a:rPr lang="ru-RU" sz="3100">
                <a:latin typeface="Bookman Old Style" panose="02050604050505020204" pitchFamily="18" charset="0"/>
              </a:rPr>
              <a:t>жер учаскесіне орналасқан жерін анықтау (сәйкестендіру) мақсатында кадастрлық нөмірлер </a:t>
            </a:r>
            <a:r>
              <a:rPr lang="ru-RU" sz="3100">
                <a:latin typeface="Bookman Old Style" panose="02050604050505020204" pitchFamily="18" charset="0"/>
              </a:rPr>
              <a:t>беріледі</a:t>
            </a:r>
            <a:r>
              <a:rPr lang="ru-RU" sz="3100" smtClean="0">
                <a:latin typeface="Bookman Old Style" panose="02050604050505020204" pitchFamily="18" charset="0"/>
              </a:rPr>
              <a:t>.</a:t>
            </a:r>
            <a:br>
              <a:rPr lang="ru-RU" sz="3100" smtClean="0">
                <a:latin typeface="Bookman Old Style" panose="02050604050505020204" pitchFamily="18" charset="0"/>
              </a:rPr>
            </a:br>
            <a:r>
              <a:rPr lang="ru-RU" sz="3100">
                <a:latin typeface="Bookman Old Style" panose="02050604050505020204" pitchFamily="18" charset="0"/>
              </a:rPr>
              <a:t>Жер учаскелер</a:t>
            </a:r>
            <a:r>
              <a:rPr lang="en-US" sz="3100">
                <a:latin typeface="Bookman Old Style" panose="02050604050505020204" pitchFamily="18" charset="0"/>
              </a:rPr>
              <a:t>i</a:t>
            </a:r>
            <a:r>
              <a:rPr lang="ru-RU" sz="3100">
                <a:latin typeface="Bookman Old Style" panose="02050604050505020204" pitchFamily="18" charset="0"/>
              </a:rPr>
              <a:t>н</a:t>
            </a:r>
            <a:r>
              <a:rPr lang="en-US" sz="3100">
                <a:latin typeface="Bookman Old Style" panose="02050604050505020204" pitchFamily="18" charset="0"/>
              </a:rPr>
              <a:t>i</a:t>
            </a:r>
            <a:r>
              <a:rPr lang="ru-RU" sz="3100">
                <a:latin typeface="Bookman Old Style" panose="02050604050505020204" pitchFamily="18" charset="0"/>
              </a:rPr>
              <a:t>ң кадастрлық нөм</a:t>
            </a:r>
            <a:r>
              <a:rPr lang="en-US" sz="3100">
                <a:latin typeface="Bookman Old Style" panose="02050604050505020204" pitchFamily="18" charset="0"/>
              </a:rPr>
              <a:t>i</a:t>
            </a:r>
            <a:r>
              <a:rPr lang="ru-RU" sz="3100">
                <a:latin typeface="Bookman Old Style" panose="02050604050505020204" pitchFamily="18" charset="0"/>
              </a:rPr>
              <a:t>рлер</a:t>
            </a:r>
            <a:r>
              <a:rPr lang="en-US" sz="3100">
                <a:latin typeface="Bookman Old Style" panose="02050604050505020204" pitchFamily="18" charset="0"/>
              </a:rPr>
              <a:t>i</a:t>
            </a:r>
            <a:r>
              <a:rPr lang="ru-RU" sz="3100">
                <a:latin typeface="Bookman Old Style" panose="02050604050505020204" pitchFamily="18" charset="0"/>
              </a:rPr>
              <a:t>н қалыптастыру мақсаттары үшін облыстарға, республикалық маңызы бар қалаларға, астанаға, аудандарға және облыстық (аудандық) маңызы бар қалаларға бер</a:t>
            </a:r>
            <a:r>
              <a:rPr lang="en-US" sz="3100">
                <a:latin typeface="Bookman Old Style" panose="02050604050505020204" pitchFamily="18" charset="0"/>
              </a:rPr>
              <a:t>i</a:t>
            </a:r>
            <a:r>
              <a:rPr lang="ru-RU" sz="3100">
                <a:latin typeface="Bookman Old Style" panose="02050604050505020204" pitchFamily="18" charset="0"/>
              </a:rPr>
              <a:t>лет</a:t>
            </a:r>
            <a:r>
              <a:rPr lang="en-US" sz="3100">
                <a:latin typeface="Bookman Old Style" panose="02050604050505020204" pitchFamily="18" charset="0"/>
              </a:rPr>
              <a:t>i</a:t>
            </a:r>
            <a:r>
              <a:rPr lang="ru-RU" sz="3100">
                <a:latin typeface="Bookman Old Style" panose="02050604050505020204" pitchFamily="18" charset="0"/>
              </a:rPr>
              <a:t>н кодтардың т</a:t>
            </a:r>
            <a:r>
              <a:rPr lang="en-US" sz="3100">
                <a:latin typeface="Bookman Old Style" panose="02050604050505020204" pitchFamily="18" charset="0"/>
              </a:rPr>
              <a:t>i</a:t>
            </a:r>
            <a:r>
              <a:rPr lang="ru-RU" sz="3100">
                <a:latin typeface="Bookman Old Style" panose="02050604050505020204" pitchFamily="18" charset="0"/>
              </a:rPr>
              <a:t>збес</a:t>
            </a:r>
            <a:r>
              <a:rPr lang="en-US" sz="3100">
                <a:latin typeface="Bookman Old Style" panose="02050604050505020204" pitchFamily="18" charset="0"/>
              </a:rPr>
              <a:t>i</a:t>
            </a:r>
            <a:r>
              <a:rPr lang="ru-RU" sz="3100">
                <a:latin typeface="Bookman Old Style" panose="02050604050505020204" pitchFamily="18" charset="0"/>
              </a:rPr>
              <a:t>н орталық уәкілетті орган белг</a:t>
            </a:r>
            <a:r>
              <a:rPr lang="en-US" sz="3100">
                <a:latin typeface="Bookman Old Style" panose="02050604050505020204" pitchFamily="18" charset="0"/>
              </a:rPr>
              <a:t>i</a:t>
            </a:r>
            <a:r>
              <a:rPr lang="ru-RU" sz="3100">
                <a:latin typeface="Bookman Old Style" panose="02050604050505020204" pitchFamily="18" charset="0"/>
              </a:rPr>
              <a:t>лейд</a:t>
            </a:r>
            <a:r>
              <a:rPr lang="en-US" sz="3100">
                <a:latin typeface="Bookman Old Style" panose="02050604050505020204" pitchFamily="18" charset="0"/>
              </a:rPr>
              <a:t>i.</a:t>
            </a:r>
            <a:r>
              <a:rPr lang="ru-RU" sz="3100"/>
              <a:t/>
            </a:r>
            <a:br>
              <a:rPr lang="ru-RU" sz="3100"/>
            </a:br>
            <a:endParaRPr lang="ru-RU" sz="3100">
              <a:latin typeface="Bookman Old Style" panose="02050604050505020204" pitchFamily="18" charset="0"/>
            </a:endParaRPr>
          </a:p>
        </p:txBody>
      </p:sp>
    </p:spTree>
    <p:extLst>
      <p:ext uri="{BB962C8B-B14F-4D97-AF65-F5344CB8AC3E}">
        <p14:creationId xmlns:p14="http://schemas.microsoft.com/office/powerpoint/2010/main" val="20309998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43753" y="914401"/>
            <a:ext cx="10878670" cy="5513294"/>
          </a:xfrm>
        </p:spPr>
        <p:txBody>
          <a:bodyPr>
            <a:normAutofit fontScale="90000"/>
          </a:bodyPr>
          <a:lstStyle/>
          <a:p>
            <a:pPr algn="l" fontAlgn="base"/>
            <a:r>
              <a:rPr lang="ru-RU" sz="3100">
                <a:latin typeface="Bookman Old Style" panose="02050604050505020204" pitchFamily="18" charset="0"/>
              </a:rPr>
              <a:t> </a:t>
            </a:r>
            <a:r>
              <a:rPr lang="ru-RU"/>
              <a:t> </a:t>
            </a:r>
            <a:r>
              <a:rPr lang="ru-RU" sz="3100">
                <a:latin typeface="Bookman Old Style" panose="02050604050505020204" pitchFamily="18" charset="0"/>
              </a:rPr>
              <a:t>Жер учаскелерін есепке алу кезінде мынадай деректер тіркеуге жатады:</a:t>
            </a:r>
            <a:br>
              <a:rPr lang="ru-RU" sz="3100">
                <a:latin typeface="Bookman Old Style" panose="02050604050505020204" pitchFamily="18" charset="0"/>
              </a:rPr>
            </a:br>
            <a:r>
              <a:rPr lang="ru-RU" sz="3100">
                <a:latin typeface="Bookman Old Style" panose="02050604050505020204" pitchFamily="18" charset="0"/>
              </a:rPr>
              <a:t>    </a:t>
            </a:r>
            <a:r>
              <a:rPr lang="ru-RU" sz="3100">
                <a:latin typeface="Bookman Old Style" panose="02050604050505020204" pitchFamily="18" charset="0"/>
              </a:rPr>
              <a:t> </a:t>
            </a:r>
            <a:r>
              <a:rPr lang="ru-RU" sz="3100" smtClean="0">
                <a:latin typeface="Bookman Old Style" panose="02050604050505020204" pitchFamily="18" charset="0"/>
              </a:rPr>
              <a:t>1. </a:t>
            </a:r>
            <a:r>
              <a:rPr lang="ru-RU" sz="3100">
                <a:latin typeface="Bookman Old Style" panose="02050604050505020204" pitchFamily="18" charset="0"/>
              </a:rPr>
              <a:t>жер учаскесі иесінің немесе оны пайдаланушының аты-жөні;</a:t>
            </a:r>
            <a:br>
              <a:rPr lang="ru-RU" sz="3100">
                <a:latin typeface="Bookman Old Style" panose="02050604050505020204" pitchFamily="18" charset="0"/>
              </a:rPr>
            </a:br>
            <a:r>
              <a:rPr lang="ru-RU" sz="3100">
                <a:latin typeface="Bookman Old Style" panose="02050604050505020204" pitchFamily="18" charset="0"/>
              </a:rPr>
              <a:t>     </a:t>
            </a:r>
            <a:r>
              <a:rPr lang="ru-RU" sz="3100">
                <a:latin typeface="Bookman Old Style" panose="02050604050505020204" pitchFamily="18" charset="0"/>
              </a:rPr>
              <a:t> </a:t>
            </a:r>
            <a:r>
              <a:rPr lang="ru-RU" sz="3100" smtClean="0">
                <a:latin typeface="Bookman Old Style" panose="02050604050505020204" pitchFamily="18" charset="0"/>
              </a:rPr>
              <a:t>2. жер </a:t>
            </a:r>
            <a:r>
              <a:rPr lang="ru-RU" sz="3100">
                <a:latin typeface="Bookman Old Style" panose="02050604050505020204" pitchFamily="18" charset="0"/>
              </a:rPr>
              <a:t>учаскесінің алаңы;</a:t>
            </a:r>
            <a:br>
              <a:rPr lang="ru-RU" sz="3100">
                <a:latin typeface="Bookman Old Style" panose="02050604050505020204" pitchFamily="18" charset="0"/>
              </a:rPr>
            </a:br>
            <a:r>
              <a:rPr lang="ru-RU" sz="3100">
                <a:latin typeface="Bookman Old Style" panose="02050604050505020204" pitchFamily="18" charset="0"/>
              </a:rPr>
              <a:t>     </a:t>
            </a:r>
            <a:r>
              <a:rPr lang="ru-RU" sz="3100">
                <a:latin typeface="Bookman Old Style" panose="02050604050505020204" pitchFamily="18" charset="0"/>
              </a:rPr>
              <a:t> </a:t>
            </a:r>
            <a:r>
              <a:rPr lang="ru-RU" sz="3100" smtClean="0">
                <a:latin typeface="Bookman Old Style" panose="02050604050505020204" pitchFamily="18" charset="0"/>
              </a:rPr>
              <a:t>3. жер </a:t>
            </a:r>
            <a:r>
              <a:rPr lang="ru-RU" sz="3100">
                <a:latin typeface="Bookman Old Style" panose="02050604050505020204" pitchFamily="18" charset="0"/>
              </a:rPr>
              <a:t>учаскесіне меншіктің нысаны;</a:t>
            </a:r>
            <a:br>
              <a:rPr lang="ru-RU" sz="3100">
                <a:latin typeface="Bookman Old Style" panose="02050604050505020204" pitchFamily="18" charset="0"/>
              </a:rPr>
            </a:br>
            <a:r>
              <a:rPr lang="ru-RU" sz="3100">
                <a:latin typeface="Bookman Old Style" panose="02050604050505020204" pitchFamily="18" charset="0"/>
              </a:rPr>
              <a:t>     </a:t>
            </a:r>
            <a:r>
              <a:rPr lang="ru-RU" sz="3100">
                <a:latin typeface="Bookman Old Style" panose="02050604050505020204" pitchFamily="18" charset="0"/>
              </a:rPr>
              <a:t> </a:t>
            </a:r>
            <a:r>
              <a:rPr lang="ru-RU" sz="3100" smtClean="0">
                <a:latin typeface="Bookman Old Style" panose="02050604050505020204" pitchFamily="18" charset="0"/>
              </a:rPr>
              <a:t>4. жер </a:t>
            </a:r>
            <a:r>
              <a:rPr lang="ru-RU" sz="3100">
                <a:latin typeface="Bookman Old Style" panose="02050604050505020204" pitchFamily="18" charset="0"/>
              </a:rPr>
              <a:t>учаскесінің нысаналы мақсаты;</a:t>
            </a:r>
            <a:br>
              <a:rPr lang="ru-RU" sz="3100">
                <a:latin typeface="Bookman Old Style" panose="02050604050505020204" pitchFamily="18" charset="0"/>
              </a:rPr>
            </a:br>
            <a:r>
              <a:rPr lang="ru-RU" sz="3100">
                <a:latin typeface="Bookman Old Style" panose="02050604050505020204" pitchFamily="18" charset="0"/>
              </a:rPr>
              <a:t>     </a:t>
            </a:r>
            <a:r>
              <a:rPr lang="ru-RU" sz="3100">
                <a:latin typeface="Bookman Old Style" panose="02050604050505020204" pitchFamily="18" charset="0"/>
              </a:rPr>
              <a:t> </a:t>
            </a:r>
            <a:r>
              <a:rPr lang="ru-RU" sz="3100" smtClean="0">
                <a:latin typeface="Bookman Old Style" panose="02050604050505020204" pitchFamily="18" charset="0"/>
              </a:rPr>
              <a:t>5. жер </a:t>
            </a:r>
            <a:r>
              <a:rPr lang="ru-RU" sz="3100">
                <a:latin typeface="Bookman Old Style" panose="02050604050505020204" pitchFamily="18" charset="0"/>
              </a:rPr>
              <a:t>учаскесін пайдаланудағы шектеулер және ауыртпалықтар;</a:t>
            </a:r>
            <a:br>
              <a:rPr lang="ru-RU" sz="3100">
                <a:latin typeface="Bookman Old Style" panose="02050604050505020204" pitchFamily="18" charset="0"/>
              </a:rPr>
            </a:br>
            <a:r>
              <a:rPr lang="ru-RU" sz="3100">
                <a:latin typeface="Bookman Old Style" panose="02050604050505020204" pitchFamily="18" charset="0"/>
              </a:rPr>
              <a:t>     </a:t>
            </a:r>
            <a:r>
              <a:rPr lang="ru-RU" sz="3100">
                <a:latin typeface="Bookman Old Style" panose="02050604050505020204" pitchFamily="18" charset="0"/>
              </a:rPr>
              <a:t> </a:t>
            </a:r>
            <a:r>
              <a:rPr lang="ru-RU" sz="3100" smtClean="0">
                <a:latin typeface="Bookman Old Style" panose="02050604050505020204" pitchFamily="18" charset="0"/>
              </a:rPr>
              <a:t>6. жер </a:t>
            </a:r>
            <a:r>
              <a:rPr lang="ru-RU" sz="3100">
                <a:latin typeface="Bookman Old Style" panose="02050604050505020204" pitchFamily="18" charset="0"/>
              </a:rPr>
              <a:t>учаскесінің бөлінетіндігі немесе бөлінбейтіндігі;</a:t>
            </a:r>
            <a:br>
              <a:rPr lang="ru-RU" sz="3100">
                <a:latin typeface="Bookman Old Style" panose="02050604050505020204" pitchFamily="18" charset="0"/>
              </a:rPr>
            </a:br>
            <a:r>
              <a:rPr lang="ru-RU" sz="3100">
                <a:latin typeface="Bookman Old Style" panose="02050604050505020204" pitchFamily="18" charset="0"/>
              </a:rPr>
              <a:t>     </a:t>
            </a:r>
            <a:r>
              <a:rPr lang="ru-RU" sz="3100">
                <a:latin typeface="Bookman Old Style" panose="02050604050505020204" pitchFamily="18" charset="0"/>
              </a:rPr>
              <a:t> </a:t>
            </a:r>
            <a:r>
              <a:rPr lang="ru-RU" sz="3100" smtClean="0">
                <a:latin typeface="Bookman Old Style" panose="02050604050505020204" pitchFamily="18" charset="0"/>
              </a:rPr>
              <a:t>7. жер </a:t>
            </a:r>
            <a:r>
              <a:rPr lang="ru-RU" sz="3100">
                <a:latin typeface="Bookman Old Style" panose="02050604050505020204" pitchFamily="18" charset="0"/>
              </a:rPr>
              <a:t>учаскесінің кадастрлық нөмірі;</a:t>
            </a:r>
            <a:r>
              <a:rPr lang="ru-RU"/>
              <a:t/>
            </a:r>
            <a:br>
              <a:rPr lang="ru-RU"/>
            </a:br>
            <a:endParaRPr lang="ru-RU" sz="3100">
              <a:latin typeface="Bookman Old Style" panose="02050604050505020204" pitchFamily="18" charset="0"/>
            </a:endParaRPr>
          </a:p>
        </p:txBody>
      </p:sp>
    </p:spTree>
    <p:extLst>
      <p:ext uri="{BB962C8B-B14F-4D97-AF65-F5344CB8AC3E}">
        <p14:creationId xmlns:p14="http://schemas.microsoft.com/office/powerpoint/2010/main" val="40288669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43753" y="376518"/>
            <a:ext cx="10878670" cy="6252881"/>
          </a:xfrm>
        </p:spPr>
        <p:txBody>
          <a:bodyPr>
            <a:normAutofit fontScale="90000"/>
          </a:bodyPr>
          <a:lstStyle/>
          <a:p>
            <a:pPr algn="l" fontAlgn="base"/>
            <a:r>
              <a:rPr lang="ru-RU" sz="3100">
                <a:latin typeface="Bookman Old Style" panose="02050604050505020204" pitchFamily="18" charset="0"/>
              </a:rPr>
              <a:t> </a:t>
            </a:r>
            <a:r>
              <a:rPr lang="ru-RU"/>
              <a:t> </a:t>
            </a:r>
            <a:r>
              <a:rPr lang="ru-RU" sz="3100">
                <a:latin typeface="Bookman Old Style" panose="02050604050505020204" pitchFamily="18" charset="0"/>
              </a:rPr>
              <a:t>Жердің сапасын есепке алу және кадастрлық бағалау:</a:t>
            </a:r>
            <a:br>
              <a:rPr lang="ru-RU" sz="3100">
                <a:latin typeface="Bookman Old Style" panose="02050604050505020204" pitchFamily="18" charset="0"/>
              </a:rPr>
            </a:br>
            <a:r>
              <a:rPr lang="ru-RU" sz="3100">
                <a:latin typeface="Bookman Old Style" panose="02050604050505020204" pitchFamily="18" charset="0"/>
              </a:rPr>
              <a:t>      нысаналы мақсатын ескеріп, жер учаскесін пайдалану тиімділігін айқындау;</a:t>
            </a:r>
            <a:br>
              <a:rPr lang="ru-RU" sz="3100">
                <a:latin typeface="Bookman Old Style" panose="02050604050505020204" pitchFamily="18" charset="0"/>
              </a:rPr>
            </a:br>
            <a:r>
              <a:rPr lang="ru-RU" sz="3100">
                <a:latin typeface="Bookman Old Style" panose="02050604050505020204" pitchFamily="18" charset="0"/>
              </a:rPr>
              <a:t>      жер учаскесін жеке меншікке сатқан кезде оның бағасын (жер учаскесін жалдау құқығын сату төлемін) анықтау;</a:t>
            </a:r>
            <a:br>
              <a:rPr lang="ru-RU" sz="3100">
                <a:latin typeface="Bookman Old Style" panose="02050604050505020204" pitchFamily="18" charset="0"/>
              </a:rPr>
            </a:br>
            <a:r>
              <a:rPr lang="ru-RU" sz="3100">
                <a:latin typeface="Bookman Old Style" panose="02050604050505020204" pitchFamily="18" charset="0"/>
              </a:rPr>
              <a:t>      салық салу;</a:t>
            </a:r>
            <a:br>
              <a:rPr lang="ru-RU" sz="3100">
                <a:latin typeface="Bookman Old Style" panose="02050604050505020204" pitchFamily="18" charset="0"/>
              </a:rPr>
            </a:br>
            <a:r>
              <a:rPr lang="ru-RU" sz="3100">
                <a:latin typeface="Bookman Old Style" panose="02050604050505020204" pitchFamily="18" charset="0"/>
              </a:rPr>
              <a:t>      жер учаскесін мемлекеттік мұқтаждықтар үшін мәжбүрлеп алып қою кезінде және иеліктен айыру жағдайында соттың сатып алу бағасы мен төлем мөлшерін айқындауы мақсатында жүргізіледі.</a:t>
            </a:r>
            <a:br>
              <a:rPr lang="ru-RU" sz="3100">
                <a:latin typeface="Bookman Old Style" panose="02050604050505020204" pitchFamily="18" charset="0"/>
              </a:rPr>
            </a:br>
            <a:r>
              <a:rPr lang="ru-RU" sz="3100">
                <a:latin typeface="Bookman Old Style" panose="02050604050505020204" pitchFamily="18" charset="0"/>
              </a:rPr>
              <a:t>      Жердің сапасы және оның кадастрлық бағасы туралы мәліметтер әрбір жер учаскесі бойынша жер-кадастр кітабында көрсетіледі.</a:t>
            </a:r>
            <a:r>
              <a:rPr lang="ru-RU"/>
              <a:t/>
            </a:r>
            <a:br>
              <a:rPr lang="ru-RU"/>
            </a:br>
            <a:endParaRPr lang="ru-RU" sz="3100">
              <a:latin typeface="Bookman Old Style" panose="02050604050505020204" pitchFamily="18" charset="0"/>
            </a:endParaRPr>
          </a:p>
        </p:txBody>
      </p:sp>
    </p:spTree>
    <p:extLst>
      <p:ext uri="{BB962C8B-B14F-4D97-AF65-F5344CB8AC3E}">
        <p14:creationId xmlns:p14="http://schemas.microsoft.com/office/powerpoint/2010/main" val="2583341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24435" y="1223681"/>
            <a:ext cx="10273553" cy="3321423"/>
          </a:xfrm>
        </p:spPr>
        <p:txBody>
          <a:bodyPr>
            <a:normAutofit/>
          </a:bodyPr>
          <a:lstStyle/>
          <a:p>
            <a:pPr algn="just" fontAlgn="base"/>
            <a:r>
              <a:rPr lang="ru-RU" sz="2800">
                <a:latin typeface="Bookman Old Style" panose="02050604050505020204" pitchFamily="18" charset="0"/>
              </a:rPr>
              <a:t> </a:t>
            </a:r>
            <a:r>
              <a:rPr lang="ru-RU" sz="2800">
                <a:latin typeface="Bookman Old Style" panose="02050604050505020204" pitchFamily="18" charset="0"/>
              </a:rPr>
              <a:t>  Жер кадастрын жүргізген кезде әрбір жер учаскесін айқындау (сәйкестендіру) мақсатында жеке, Қазақстан Республикасының аумағында қайталанбайтын, учаске біртұтас болып тұрғанша сақталатын кадастрлық нөмір беріледі, осы нөмірге жер-кадастр ісі де сәйкестендіріледі.</a:t>
            </a:r>
          </a:p>
        </p:txBody>
      </p:sp>
    </p:spTree>
    <p:extLst>
      <p:ext uri="{BB962C8B-B14F-4D97-AF65-F5344CB8AC3E}">
        <p14:creationId xmlns:p14="http://schemas.microsoft.com/office/powerpoint/2010/main" val="31269941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24435" y="1223680"/>
            <a:ext cx="10273553" cy="3913095"/>
          </a:xfrm>
        </p:spPr>
        <p:txBody>
          <a:bodyPr>
            <a:normAutofit/>
          </a:bodyPr>
          <a:lstStyle/>
          <a:p>
            <a:pPr algn="l" fontAlgn="base"/>
            <a:r>
              <a:rPr lang="ru-RU" sz="3100">
                <a:latin typeface="Bookman Old Style" panose="02050604050505020204" pitchFamily="18" charset="0"/>
              </a:rPr>
              <a:t> </a:t>
            </a:r>
            <a:r>
              <a:rPr lang="ru-RU" sz="3100">
                <a:latin typeface="Bookman Old Style" panose="02050604050505020204" pitchFamily="18" charset="0"/>
              </a:rPr>
              <a:t> Кадастрлық нөмірді құру:</a:t>
            </a:r>
            <a:br>
              <a:rPr lang="ru-RU" sz="3100">
                <a:latin typeface="Bookman Old Style" panose="02050604050505020204" pitchFamily="18" charset="0"/>
              </a:rPr>
            </a:br>
            <a:r>
              <a:rPr lang="ru-RU" sz="3100">
                <a:latin typeface="Bookman Old Style" panose="02050604050505020204" pitchFamily="18" charset="0"/>
              </a:rPr>
              <a:t>      облыстың немесе республикалық маңызы бар қалалардың, астананың кодымен;</a:t>
            </a:r>
            <a:br>
              <a:rPr lang="ru-RU" sz="3100">
                <a:latin typeface="Bookman Old Style" panose="02050604050505020204" pitchFamily="18" charset="0"/>
              </a:rPr>
            </a:br>
            <a:r>
              <a:rPr lang="ru-RU" sz="3100">
                <a:latin typeface="Bookman Old Style" panose="02050604050505020204" pitchFamily="18" charset="0"/>
              </a:rPr>
              <a:t>      ауданның немесе облыстық (аудандық) маңызы бар қаланың кодымен;</a:t>
            </a:r>
            <a:br>
              <a:rPr lang="ru-RU" sz="3100">
                <a:latin typeface="Bookman Old Style" panose="02050604050505020204" pitchFamily="18" charset="0"/>
              </a:rPr>
            </a:br>
            <a:r>
              <a:rPr lang="ru-RU" sz="3100">
                <a:latin typeface="Bookman Old Style" panose="02050604050505020204" pitchFamily="18" charset="0"/>
              </a:rPr>
              <a:t>      есепті кварталдың кодымен;</a:t>
            </a:r>
            <a:br>
              <a:rPr lang="ru-RU" sz="3100">
                <a:latin typeface="Bookman Old Style" panose="02050604050505020204" pitchFamily="18" charset="0"/>
              </a:rPr>
            </a:br>
            <a:r>
              <a:rPr lang="ru-RU" sz="3100">
                <a:latin typeface="Bookman Old Style" panose="02050604050505020204" pitchFamily="18" charset="0"/>
              </a:rPr>
              <a:t>      жер учаскесінің есепті кварталдағы реттік нөмірімен айқындалады.</a:t>
            </a:r>
            <a:r>
              <a:rPr lang="ru-RU"/>
              <a:t/>
            </a:r>
            <a:br>
              <a:rPr lang="ru-RU"/>
            </a:br>
            <a:endParaRPr lang="ru-RU" sz="2800">
              <a:latin typeface="Bookman Old Style" panose="02050604050505020204" pitchFamily="18" charset="0"/>
            </a:endParaRPr>
          </a:p>
        </p:txBody>
      </p:sp>
    </p:spTree>
    <p:extLst>
      <p:ext uri="{BB962C8B-B14F-4D97-AF65-F5344CB8AC3E}">
        <p14:creationId xmlns:p14="http://schemas.microsoft.com/office/powerpoint/2010/main" val="1949912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24435" y="887506"/>
            <a:ext cx="10139083" cy="4249269"/>
          </a:xfrm>
        </p:spPr>
        <p:txBody>
          <a:bodyPr>
            <a:normAutofit/>
          </a:bodyPr>
          <a:lstStyle/>
          <a:p>
            <a:pPr algn="l" fontAlgn="base"/>
            <a:r>
              <a:rPr lang="ru-RU" sz="3100">
                <a:latin typeface="Bookman Old Style" panose="02050604050505020204" pitchFamily="18" charset="0"/>
              </a:rPr>
              <a:t> </a:t>
            </a:r>
            <a:r>
              <a:rPr lang="ru-RU" sz="3100" smtClean="0">
                <a:latin typeface="Bookman Old Style" panose="02050604050505020204" pitchFamily="18" charset="0"/>
              </a:rPr>
              <a:t>Кадастрлық нөмір құрудың мысалы:     </a:t>
            </a:r>
            <a:br>
              <a:rPr lang="ru-RU" sz="3100" smtClean="0">
                <a:latin typeface="Bookman Old Style" panose="02050604050505020204" pitchFamily="18" charset="0"/>
              </a:rPr>
            </a:br>
            <a:r>
              <a:rPr lang="ru-RU" sz="3100" smtClean="0">
                <a:latin typeface="Bookman Old Style" panose="02050604050505020204" pitchFamily="18" charset="0"/>
              </a:rPr>
              <a:t>02-021-043-111, </a:t>
            </a:r>
            <a:br>
              <a:rPr lang="ru-RU" sz="3100" smtClean="0">
                <a:latin typeface="Bookman Old Style" panose="02050604050505020204" pitchFamily="18" charset="0"/>
              </a:rPr>
            </a:br>
            <a:r>
              <a:rPr lang="ru-RU" sz="3100" smtClean="0">
                <a:latin typeface="Bookman Old Style" panose="02050604050505020204" pitchFamily="18" charset="0"/>
              </a:rPr>
              <a:t>мұнда: </a:t>
            </a:r>
            <a:br>
              <a:rPr lang="ru-RU" sz="3100" smtClean="0">
                <a:latin typeface="Bookman Old Style" panose="02050604050505020204" pitchFamily="18" charset="0"/>
              </a:rPr>
            </a:br>
            <a:r>
              <a:rPr lang="ru-RU" sz="3100" smtClean="0">
                <a:latin typeface="Bookman Old Style" panose="02050604050505020204" pitchFamily="18" charset="0"/>
              </a:rPr>
              <a:t>02 - облыстың коды; </a:t>
            </a:r>
            <a:br>
              <a:rPr lang="ru-RU" sz="3100" smtClean="0">
                <a:latin typeface="Bookman Old Style" panose="02050604050505020204" pitchFamily="18" charset="0"/>
              </a:rPr>
            </a:br>
            <a:r>
              <a:rPr lang="ru-RU" sz="3100" smtClean="0">
                <a:latin typeface="Bookman Old Style" panose="02050604050505020204" pitchFamily="18" charset="0"/>
              </a:rPr>
              <a:t>021 - ауданның, облыстық, аудандық маңызы бар қаланың коды; </a:t>
            </a:r>
            <a:br>
              <a:rPr lang="ru-RU" sz="3100" smtClean="0">
                <a:latin typeface="Bookman Old Style" panose="02050604050505020204" pitchFamily="18" charset="0"/>
              </a:rPr>
            </a:br>
            <a:r>
              <a:rPr lang="ru-RU" sz="3100" smtClean="0">
                <a:latin typeface="Bookman Old Style" panose="02050604050505020204" pitchFamily="18" charset="0"/>
              </a:rPr>
              <a:t>043 - есептік орамның коды; </a:t>
            </a:r>
            <a:br>
              <a:rPr lang="ru-RU" sz="3100" smtClean="0">
                <a:latin typeface="Bookman Old Style" panose="02050604050505020204" pitchFamily="18" charset="0"/>
              </a:rPr>
            </a:br>
            <a:r>
              <a:rPr lang="ru-RU" sz="3100" smtClean="0">
                <a:latin typeface="Bookman Old Style" panose="02050604050505020204" pitchFamily="18" charset="0"/>
              </a:rPr>
              <a:t>111-жер учаскесінің нөмірі.</a:t>
            </a:r>
            <a:r>
              <a:rPr lang="ru-RU"/>
              <a:t/>
            </a:r>
            <a:br>
              <a:rPr lang="ru-RU"/>
            </a:br>
            <a:endParaRPr lang="ru-RU" sz="2800">
              <a:latin typeface="Bookman Old Style" panose="02050604050505020204" pitchFamily="18" charset="0"/>
            </a:endParaRPr>
          </a:p>
        </p:txBody>
      </p:sp>
    </p:spTree>
    <p:extLst>
      <p:ext uri="{BB962C8B-B14F-4D97-AF65-F5344CB8AC3E}">
        <p14:creationId xmlns:p14="http://schemas.microsoft.com/office/powerpoint/2010/main" val="414250954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TotalTime>
  <Words>104</Words>
  <Application>Microsoft Office PowerPoint</Application>
  <PresentationFormat>Широкоэкранный</PresentationFormat>
  <Paragraphs>17</Paragraphs>
  <Slides>17</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17</vt:i4>
      </vt:variant>
    </vt:vector>
  </HeadingPairs>
  <TitlesOfParts>
    <vt:vector size="22" baseType="lpstr">
      <vt:lpstr>Arial</vt:lpstr>
      <vt:lpstr>Bookman Old Style</vt:lpstr>
      <vt:lpstr>Calibri</vt:lpstr>
      <vt:lpstr>Calibri Light</vt:lpstr>
      <vt:lpstr>Тема Office</vt:lpstr>
      <vt:lpstr>Мемлекеттiк жер кадастры заңнамалық негіздері</vt:lpstr>
      <vt:lpstr>Мемлекеттiк жер кадастры Қазақстан Республикасы жерiнiң табиғи және шаруашылық жағдайы, жер учаскелерiнiң орналасқан жерi, нысаналы пайдаланылуы, мөлшерi мен шекарасы, олардың сапалық сипаттамасы туралы, жер пайдаланудың есепке алынуы мен жер учаскелерiнiң кадастрлық құны туралы мәлiметтердiң, өзге де қажеттi мәлiметтердiң жүйесi болып табылады. Мемлекеттiк жер кадастрына жер учаскелерiне құқықты субъектiлер туралы ақпарат та енгiзiледi.</vt:lpstr>
      <vt:lpstr>  Жер кадастрының құрамдас бөлiгi суармалы жер учаскелерiнiң мелиорациялық жай-күйi, олардың табиғи және ирригациялық-шаруашылық жағдайлары бойынша сапалық сипаттамаларын бағалау туралы, оларды пайдаланудың есебi туралы мәлiметтер жүйесiн құрайтын суармалы жердiң мелиорациялық кадастры болып табылады.</vt:lpstr>
      <vt:lpstr>  Қазақстан Республикасында жер кадастрын жүргізуді ұйымдастыруды орталық уәкілетті орган жүзеге асырады.  Қазақстан Республикасының мемлекеттік жер кадастры (республиканың, облыстардың, республикалық маңызы бар қаланың, астананың, аудандардың, облыстық маңызы бар қалалардың жер кадастры) Қазақстан Республикасының мемлекеттік кадастрлар жүйесінің құрамдас бөлігі болып табылады және Қазақстан Республикасының бүкіл аумағында бірыңғай жүйе бойынша жүргізіледі. </vt:lpstr>
      <vt:lpstr>  Қазақстан Республикасының мемлекеттік жер кадастрын жүргізу жөніндегі қызмет мемлекеттік монополияға жатады және оны Мемлекеттік корпорация жүзеге асырады.       Мемлекеттік корпорация өндіретін және (немесе) өткізетін тауарларға (жұмыстарға, көрсетілетін қызметтерге) бағаларды орталық уәкілетті органмен және монополияға қарсы органмен келісу бойынша орталық мемлекеттік органдар арасынан Қазақстан Республикасы Үкіметінің шешімімен айқындалатын уәкілетті орган белгілейді. </vt:lpstr>
      <vt:lpstr>  Мемлекеттiк жер кадастрының мәлiметтерi мемлекеттiк ақпараттық pecуpc болып табылады.  Мемлекеттік жер кадастрының мәліметтерін қалыптастыру топографиялық-геодезиялық, аэроғарыштық, картографиялық, жерге орналастыру жұмыстарын, топырақ зерттеу, геоботаникалық зерттеулер мен іздестірулер, жер мониторингі бойынша жұмыстарды, жерді сандық және сапалық есепке алуды жүргізумен, нақты жер учаскесіне жер-кадастр ісін жасаумен, жер-кадастр карталары мен жер учаскесіне сәйкестендіру құжаты дайындаумен қамтамасыз етіледі. </vt:lpstr>
      <vt:lpstr>  Мемлекеттiк жер кадастрының деректерi жердi пайдалану мен қорғауды жоспарлау кезiнде, жерге орналастыруды жүргiзу, шаруашылық қызметтi бағалау және жердi пайдалану мен қорғауға байланысты басқа да iс-шараларды жүзеге асыру кезiнде, сондай-ақ жердiң бiрыңғай мемлекеттiк тiзiлiмiн қалыптастыру, құқықтық және басқа да кадастрларды жүргiзу, жер үшiн төлем мөлшерiн айқындау, жылжымайтын мүлiк құрамындағы жер учаскелерiнiң құнын және табиғи ресурстар құрамындағы жердiң құнын есепке алу үшiн негiз болып табылады.</vt:lpstr>
      <vt:lpstr>  Мемлекеттiк жер кадастрының деректерiн есепке алу мен оларды сақтау бiрлiгi тұйық шекарада бөлiп шығарылған, белгiленген тәртiппен жер құқығы қатынастары субъектiлерiне бекiтiлген жер учаскесi болып табылады. Жерге меншiк нысанына, жер учаскелерiнiң нысаналы мақсатына және оларды пайдаланудың рұқсат етiлген сипатына қарамастан, Қазақстан Республикасының аумағында орналасқан жер учаскелерi мемлекеттiк кадастрлық есепке алуға жатады. </vt:lpstr>
      <vt:lpstr>   Мемлекеттiк жер кадастрын жүргізу мынадай қызмет түрлерін:       1) жер учаскесінің кадастрлық ісін қалыптастыруды;       2) жерді экономикалық бағалауды және оған мониторинг жүргізуді, топырақты зерттеуді, геоботаникалық, агрохимиялық зерттеулерді және топырақты бағалауды жүргізуді қамтитын жерлердің сапасын есепке алуды;       3) мемлекеттік тіркеу мақсаттары үшін жердің көлемін, жер учаскелерінің меншік иелері мен жер пайдаланушыларды, сондай-ақ жер құқығы қатынастарының басқа да субъектілерін есепке алуды;       4) мыналарды: жер учаскелерiнің кадастрлық (бағалау) құнын анықтауды; елді мекендерде жер учаскелері үшін төлемақының базалық мөлшерлемелеріне түзету коэффициенттерін белгілей отырып, олардағы бағалау аймақтары шекараларының схемаларын жасауды; жер учаскелерi үшін төлемақының базалық мөлшерлемелерінің есебін; ауыл шаруашылығын жүргізуге байланысты емес мақсаттар үшiн ауыл шаруашылығы алқаптарын алып қою кезіндегі ауыл шаруашылығы өндiрiсiндегi ысырапты анықтауды қамтитын жерді мемлекеттік кадастрлық бағалауды;</vt:lpstr>
      <vt:lpstr>     5) жер учаскелері мен олардың субъектілері туралы деректер банкін, сондай-ақ басқа да жер-кадастрлық ақпаратты қағаз жеткізгіште және электрондық нысанда жинақтауды, өңдеуді және жүргізуді;       6) мемлекеттік жер кадастрының автоматтандырылған ақпараттық жүйесін жүргізуді;       7) жер-кадастрлық карталарды, оның ішінде цифрлық карталарды дайындауды және жүргізуді;       8) жер-кадастрлық кітапты және жердің бірыңғай мемлекеттік тізілімін жүргізуді;       9) жер учаскесіне сәйкестендіру құжаттарын дайындауды және беруді;       9-1) жер-кадастрлық жоспар әзірлеуді;       10) жер учаскелеріне кадастрлық нөмірлер беруді;       11) жер учаскелерінің паспорттарын дайындауды қамтиды.</vt:lpstr>
      <vt:lpstr>    Қазақстан Республикасының аумағын кадастрлық бөлу жер учаскелерiне кадастрлық нөмiрлер беру мақсатында жүзеге асырылады.       Қазақстан Республикасының аумағын кадастрлық бөлудiң бiрлiгi есептiк кварталдар болып табылады. </vt:lpstr>
      <vt:lpstr>     Әрбір жер учаскесіне орналасқан жерін анықтау (сәйкестендіру) мақсатында кадастрлық нөмірлер беріледі. Жер учаскелерiнiң кадастрлық нөмiрлерiн қалыптастыру мақсаттары үшін облыстарға, республикалық маңызы бар қалаларға, астанаға, аудандарға және облыстық (аудандық) маңызы бар қалаларға берiлетiн кодтардың тiзбесiн орталық уәкілетті орган белгiлейдi. </vt:lpstr>
      <vt:lpstr>  Жер учаскелерін есепке алу кезінде мынадай деректер тіркеуге жатады:      1. жер учаскесі иесінің немесе оны пайдаланушының аты-жөні;       2. жер учаскесінің алаңы;       3. жер учаскесіне меншіктің нысаны;       4. жер учаскесінің нысаналы мақсаты;       5. жер учаскесін пайдаланудағы шектеулер және ауыртпалықтар;       6. жер учаскесінің бөлінетіндігі немесе бөлінбейтіндігі;       7. жер учаскесінің кадастрлық нөмірі; </vt:lpstr>
      <vt:lpstr>  Жердің сапасын есепке алу және кадастрлық бағалау:       нысаналы мақсатын ескеріп, жер учаскесін пайдалану тиімділігін айқындау;       жер учаскесін жеке меншікке сатқан кезде оның бағасын (жер учаскесін жалдау құқығын сату төлемін) анықтау;       салық салу;       жер учаскесін мемлекеттік мұқтаждықтар үшін мәжбүрлеп алып қою кезінде және иеліктен айыру жағдайында соттың сатып алу бағасы мен төлем мөлшерін айқындауы мақсатында жүргізіледі.       Жердің сапасы және оның кадастрлық бағасы туралы мәліметтер әрбір жер учаскесі бойынша жер-кадастр кітабында көрсетіледі. </vt:lpstr>
      <vt:lpstr>   Жер кадастрын жүргізген кезде әрбір жер учаскесін айқындау (сәйкестендіру) мақсатында жеке, Қазақстан Республикасының аумағында қайталанбайтын, учаске біртұтас болып тұрғанша сақталатын кадастрлық нөмір беріледі, осы нөмірге жер-кадастр ісі де сәйкестендіріледі.</vt:lpstr>
      <vt:lpstr>  Кадастрлық нөмірді құру:       облыстың немесе республикалық маңызы бар қалалардың, астананың кодымен;       ауданның немесе облыстық (аудандық) маңызы бар қаланың кодымен;       есепті кварталдың кодымен;       жер учаскесінің есепті кварталдағы реттік нөмірімен айқындалады. </vt:lpstr>
      <vt:lpstr> Кадастрлық нөмір құрудың мысалы:      02-021-043-111,  мұнда:  02 - облыстың коды;  021 - ауданның, облыстық, аудандық маңызы бар қаланың коды;  043 - есептік орамның коды;  111-жер учаскесінің нөмірі. </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Мемлекеттiк жер кадастры заңнамалық негіздері</dc:title>
  <dc:creator>RePack by Diakov</dc:creator>
  <cp:lastModifiedBy>RePack by Diakov</cp:lastModifiedBy>
  <cp:revision>13</cp:revision>
  <dcterms:created xsi:type="dcterms:W3CDTF">2021-03-09T17:06:30Z</dcterms:created>
  <dcterms:modified xsi:type="dcterms:W3CDTF">2021-03-09T17:23:48Z</dcterms:modified>
</cp:coreProperties>
</file>